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954838" cy="924083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4" d="100"/>
          <a:sy n="64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8484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0809" tIns="45405" rIns="90809" bIns="45405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0809" tIns="45405" rIns="90809" bIns="45405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A0E2A"/>
          </a:solidFill>
          <a:ln w="12700">
            <a:solidFill>
              <a:srgbClr val="0A0E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61520" cy="64008"/>
          </a:xfrm>
          <a:prstGeom prst="rect">
            <a:avLst/>
          </a:prstGeom>
          <a:solidFill>
            <a:srgbClr val="E8490F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118872"/>
            <a:ext cx="11612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50" b="1" kern="0" spc="2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STELLATE GANGLION BLOCK AS A</a:t>
            </a:r>
            <a:endParaRPr lang="en-US" sz="1650" dirty="0"/>
          </a:p>
          <a:p>
            <a:pPr marL="0" indent="0" algn="ctr">
              <a:buNone/>
            </a:pPr>
            <a:r>
              <a:rPr lang="en-US" sz="1650" b="1" kern="0" spc="2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ADJUNCTIVE THERAPY IN GRAM-NEGATIVE SEPTIC SHOCK:</a:t>
            </a:r>
            <a:endParaRPr lang="en-US" sz="1650" dirty="0"/>
          </a:p>
          <a:p>
            <a:pPr marL="0" indent="0" algn="ctr">
              <a:buNone/>
            </a:pPr>
            <a:r>
              <a:rPr lang="en-US" sz="1650" b="1" kern="0" spc="2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CLINICAL AND MECHANISTIC REVIEW</a:t>
            </a:r>
            <a:endParaRPr lang="en-US" sz="1650" dirty="0"/>
          </a:p>
        </p:txBody>
      </p:sp>
      <p:sp>
        <p:nvSpPr>
          <p:cNvPr id="5" name="Text 3"/>
          <p:cNvSpPr/>
          <p:nvPr/>
        </p:nvSpPr>
        <p:spPr>
          <a:xfrm>
            <a:off x="274320" y="795528"/>
            <a:ext cx="11612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kern="0" spc="150" dirty="0">
                <a:solidFill>
                  <a:srgbClr val="E849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EUGENE LIPOV, M.D.¹   ·   SIDDHARTH NAIR, BS²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274320" y="987552"/>
            <a:ext cx="116128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¹Stella Mental Health Center   |   ²Chicago College of Osteopathic Medicine, Midwestern University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274320" y="1124712"/>
            <a:ext cx="1161288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Chicago, Illinois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1298448"/>
            <a:ext cx="12161520" cy="45720"/>
          </a:xfrm>
          <a:prstGeom prst="rect">
            <a:avLst/>
          </a:prstGeom>
          <a:solidFill>
            <a:srgbClr val="E8490F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64592" y="1389888"/>
            <a:ext cx="3017520" cy="256032"/>
          </a:xfrm>
          <a:prstGeom prst="rect">
            <a:avLst/>
          </a:prstGeom>
          <a:solidFill>
            <a:srgbClr val="E8490F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64592" y="1389888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i="1" kern="0" spc="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INTRODUCTION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164592" y="1645920"/>
            <a:ext cx="3017520" cy="2200000"/>
          </a:xfrm>
          <a:prstGeom prst="rect">
            <a:avLst/>
          </a:prstGeom>
          <a:solidFill>
            <a:srgbClr val="0D0D0D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74320" y="1700784"/>
            <a:ext cx="2798064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Gram-negative septic shock carries a mortality of 12–38%, driven by an LPS-induced cytokine storm (TNF-α, IL-1β, IL-6) causing refractory distributive shock, DIC, and ARDS.</a:t>
            </a:r>
            <a:r>
              <a:rPr lang="en-US" sz="800" baseline="30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cytokine storm drives shock via upregulation of iNOS (inducible nitric oxide synthase), generating excess NO (nitric oxide) — producing profound vasodilation and decreased catecholamine responsiveness, the hallmark of refractory distributive shock.</a:t>
            </a:r>
            <a:r>
              <a:rPr lang="en-US" sz="800" baseline="30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Gram-negative pathogens (E. coli, K. pneumoniae, P. aeruginosa) are leading causes of life-threatening bacteremia, with rising multidrug resistance compounding mortality risk.</a:t>
            </a:r>
            <a:r>
              <a:rPr lang="en-US" sz="800" baseline="30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Despite critical care advances, mortality remains unacceptably high, highlighting the urgent need for novel adjunctive therapies.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8979408" y="1389888"/>
            <a:ext cx="3017520" cy="256032"/>
          </a:xfrm>
          <a:prstGeom prst="rect">
            <a:avLst/>
          </a:prstGeom>
          <a:solidFill>
            <a:srgbClr val="E8490F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979408" y="1389888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i="1" kern="0" spc="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8979408" y="1645920"/>
            <a:ext cx="3017520" cy="1800000"/>
          </a:xfrm>
          <a:prstGeom prst="rect">
            <a:avLst/>
          </a:prstGeom>
          <a:solidFill>
            <a:srgbClr val="0D0D0D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9089136" y="1700784"/>
            <a:ext cx="2798064" cy="1744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Narrative review synthesizing current preclinical and clinical evidence on gram-negative sepsis pathogenesis and the proposed mechanisms of SGB intervention.</a:t>
            </a:r>
            <a:endParaRPr lang="en-US" sz="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databases searched: PubMed and Scopus, using terms: stellate ganglion block, cytokine storm, septic shock, autonomic modulation, and immunomodulation.</a:t>
            </a:r>
            <a:endParaRPr lang="en-US" sz="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types included animal sepsis models, human clinical trials, and neuro endocrine axis reviews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291840" y="1362456"/>
            <a:ext cx="5577840" cy="310102"/>
          </a:xfrm>
          <a:prstGeom prst="rect">
            <a:avLst/>
          </a:prstGeom>
          <a:solidFill>
            <a:srgbClr val="E8490F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55264" y="1389888"/>
            <a:ext cx="55046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i="1" kern="0" spc="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3291840" y="1645920"/>
            <a:ext cx="5577840" cy="5102352"/>
          </a:xfrm>
          <a:prstGeom prst="rect">
            <a:avLst/>
          </a:prstGeom>
          <a:solidFill>
            <a:srgbClr val="0D0D0D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364992" y="1719072"/>
            <a:ext cx="528523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E849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1: Pathogenesis of Gram-Negative Sepsis and Septic Shock</a:t>
            </a:r>
            <a:endParaRPr lang="en-US" sz="800" dirty="0"/>
          </a:p>
        </p:txBody>
      </p:sp>
      <p:sp>
        <p:nvSpPr>
          <p:cNvPr id="29" name="Shape 25"/>
          <p:cNvSpPr/>
          <p:nvPr/>
        </p:nvSpPr>
        <p:spPr>
          <a:xfrm>
            <a:off x="8979408" y="3500784"/>
            <a:ext cx="3017520" cy="256032"/>
          </a:xfrm>
          <a:prstGeom prst="rect">
            <a:avLst/>
          </a:prstGeom>
          <a:solidFill>
            <a:srgbClr val="E8490F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6"/>
          <p:cNvSpPr/>
          <p:nvPr/>
        </p:nvSpPr>
        <p:spPr>
          <a:xfrm>
            <a:off x="8979408" y="3500784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i="1" kern="0" spc="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CONCLUSIONS</a:t>
            </a:r>
            <a:endParaRPr lang="en-US" sz="1250" dirty="0"/>
          </a:p>
        </p:txBody>
      </p:sp>
      <p:sp>
        <p:nvSpPr>
          <p:cNvPr id="31" name="Shape 27"/>
          <p:cNvSpPr/>
          <p:nvPr/>
        </p:nvSpPr>
        <p:spPr>
          <a:xfrm>
            <a:off x="8979408" y="3756816"/>
            <a:ext cx="3017520" cy="1604864"/>
          </a:xfrm>
          <a:prstGeom prst="rect">
            <a:avLst/>
          </a:prstGeom>
          <a:solidFill>
            <a:srgbClr val="0D0D0D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2" name="Text 28"/>
          <p:cNvSpPr/>
          <p:nvPr/>
        </p:nvSpPr>
        <p:spPr>
          <a:xfrm>
            <a:off x="9089136" y="3811680"/>
            <a:ext cx="2798064" cy="15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SGB is potentially an adjunctive therapy targeting the core inflammatory and autonomic pathways of gram-negative septic shock.</a:t>
            </a:r>
            <a:endParaRPr lang="en-US" sz="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evidence supports potential use of SGB in mitigating cytokine storm and downstream complications: refractory shock, DIC, and ARDS.</a:t>
            </a:r>
            <a:endParaRPr lang="en-US" sz="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believe SGB should be studied rigorously, demonstrating its abilities as an adjunct in gram negative sepsis treatment</a:t>
            </a:r>
            <a:endParaRPr lang="en-US" sz="800" dirty="0"/>
          </a:p>
        </p:txBody>
      </p:sp>
      <p:sp>
        <p:nvSpPr>
          <p:cNvPr id="33" name="Shape 29"/>
          <p:cNvSpPr/>
          <p:nvPr/>
        </p:nvSpPr>
        <p:spPr>
          <a:xfrm>
            <a:off x="164592" y="3895344"/>
            <a:ext cx="3017520" cy="256032"/>
          </a:xfrm>
          <a:prstGeom prst="rect">
            <a:avLst/>
          </a:prstGeom>
          <a:solidFill>
            <a:srgbClr val="E8490F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0"/>
          <p:cNvSpPr/>
          <p:nvPr/>
        </p:nvSpPr>
        <p:spPr>
          <a:xfrm>
            <a:off x="164592" y="3895344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i="1" kern="0" spc="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</a:t>
            </a:r>
            <a:endParaRPr lang="en-US" sz="1250" dirty="0"/>
          </a:p>
        </p:txBody>
      </p:sp>
      <p:sp>
        <p:nvSpPr>
          <p:cNvPr id="35" name="Shape 31"/>
          <p:cNvSpPr/>
          <p:nvPr/>
        </p:nvSpPr>
        <p:spPr>
          <a:xfrm>
            <a:off x="164592" y="4151376"/>
            <a:ext cx="3017520" cy="2610904"/>
          </a:xfrm>
          <a:prstGeom prst="rect">
            <a:avLst/>
          </a:prstGeom>
          <a:solidFill>
            <a:srgbClr val="0D0D0D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2"/>
          <p:cNvSpPr/>
          <p:nvPr/>
        </p:nvSpPr>
        <p:spPr>
          <a:xfrm>
            <a:off x="274320" y="4206240"/>
            <a:ext cx="2798064" cy="2556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Preclinical data (septic rat models) show SGB reduces cytokine levels and attenuates acute lung injury, validating biological plausibility.</a:t>
            </a:r>
            <a:r>
              <a:rPr lang="en-US" sz="800" baseline="30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2023 clinical trial found SGB shortened mechanical ventilation duration in elderly patients with septic shock.</a:t>
            </a:r>
            <a:r>
              <a:rPr lang="en-US" sz="800" baseline="30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</a:p>
          <a:p>
            <a:pPr marL="342900" indent="-342900">
              <a:spcAft>
                <a:spcPts val="500"/>
              </a:spcAft>
              <a:buSzPct val="100000"/>
              <a:buFontTx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Sympathetic innervation of both primary and secondary immune organs has been shown to increase norepinephrine signaling directly onto lymphocytes and innate immune cells via adrenergic receptors, thus suppressing pro-inflammatory cytokines (IL-1</a:t>
            </a:r>
            <a:r>
              <a:rPr lang="el-GR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β, </a:t>
            </a: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IL-6, TNF-</a:t>
            </a:r>
            <a:r>
              <a:rPr lang="el-GR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α) </a:t>
            </a: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while promoting anti-inflammatory mediators such as IL-10 and TGF-</a:t>
            </a:r>
            <a:r>
              <a:rPr lang="el-GR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β.</a:t>
            </a:r>
            <a:r>
              <a:rPr lang="en-US" sz="800" baseline="30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Considering above findings, we believe conducting large-scale multicenter RCTs to define optimal timing, dosing, and patient selection for adjunctive use of SGB is warranted</a:t>
            </a:r>
          </a:p>
        </p:txBody>
      </p:sp>
      <p:sp>
        <p:nvSpPr>
          <p:cNvPr id="37" name="Shape 33"/>
          <p:cNvSpPr/>
          <p:nvPr/>
        </p:nvSpPr>
        <p:spPr>
          <a:xfrm>
            <a:off x="8979408" y="5361680"/>
            <a:ext cx="3017520" cy="256032"/>
          </a:xfrm>
          <a:prstGeom prst="rect">
            <a:avLst/>
          </a:prstGeom>
          <a:solidFill>
            <a:srgbClr val="E8490F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4"/>
          <p:cNvSpPr/>
          <p:nvPr/>
        </p:nvSpPr>
        <p:spPr>
          <a:xfrm>
            <a:off x="8979408" y="5361680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i="1" kern="0" spc="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REFERENCES</a:t>
            </a:r>
            <a:endParaRPr lang="en-US" sz="1250" dirty="0"/>
          </a:p>
        </p:txBody>
      </p:sp>
      <p:sp>
        <p:nvSpPr>
          <p:cNvPr id="39" name="Shape 35"/>
          <p:cNvSpPr/>
          <p:nvPr/>
        </p:nvSpPr>
        <p:spPr>
          <a:xfrm>
            <a:off x="8979408" y="5617712"/>
            <a:ext cx="3017520" cy="1150000"/>
          </a:xfrm>
          <a:prstGeom prst="rect">
            <a:avLst/>
          </a:prstGeom>
          <a:solidFill>
            <a:srgbClr val="0D0D0D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6"/>
          <p:cNvSpPr/>
          <p:nvPr/>
        </p:nvSpPr>
        <p:spPr>
          <a:xfrm>
            <a:off x="9089136" y="5672576"/>
            <a:ext cx="2798064" cy="1058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400"/>
              </a:spcAft>
            </a:pPr>
            <a:r>
              <a:rPr lang="en-US" sz="480" b="0" i="0" dirty="0">
                <a:solidFill>
                  <a:srgbClr val="CCCCCC"/>
                </a:solidFill>
                <a:effectLst/>
              </a:rPr>
              <a:t>1. Rudd KE, Johnson SC, </a:t>
            </a:r>
            <a:r>
              <a:rPr lang="en-US" sz="480" b="0" i="0" dirty="0" err="1">
                <a:solidFill>
                  <a:srgbClr val="CCCCCC"/>
                </a:solidFill>
                <a:effectLst/>
              </a:rPr>
              <a:t>Agesa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 KM, et al. Global, regional, and national sepsis incidence and mortality, 1990-2017: analysis for the Global Burden of Disease Study. </a:t>
            </a:r>
            <a:r>
              <a:rPr lang="en-US" sz="480" b="0" i="1" dirty="0">
                <a:solidFill>
                  <a:srgbClr val="CCCCCC"/>
                </a:solidFill>
                <a:effectLst/>
              </a:rPr>
              <a:t>Lancet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. 2020;395(10219):200-211. doi:10.1016/S0140-6736(19)32989-7</a:t>
            </a:r>
          </a:p>
          <a:p>
            <a:pPr>
              <a:spcAft>
                <a:spcPts val="400"/>
              </a:spcAft>
            </a:pPr>
            <a:r>
              <a:rPr lang="en-US" sz="480" dirty="0">
                <a:solidFill>
                  <a:srgbClr val="CCCCCC"/>
                </a:solidFill>
                <a:ea typeface="Calibri" pitchFamily="34" charset="-122"/>
                <a:cs typeface="Calibri" pitchFamily="34" charset="-120"/>
              </a:rPr>
              <a:t>2. 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Landry DW, Oliver JA. The pathogenesis of vasodilatory shock. </a:t>
            </a:r>
            <a:r>
              <a:rPr lang="en-US" sz="480" b="0" i="1" dirty="0">
                <a:solidFill>
                  <a:srgbClr val="CCCCCC"/>
                </a:solidFill>
                <a:effectLst/>
              </a:rPr>
              <a:t>N Engl J Med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. 2001;345(8):588-595. doi:10.1056/NEJMra002709 </a:t>
            </a:r>
          </a:p>
          <a:p>
            <a:pPr marL="0" indent="0">
              <a:spcAft>
                <a:spcPts val="400"/>
              </a:spcAft>
              <a:buNone/>
            </a:pPr>
            <a:r>
              <a:rPr lang="en-US" sz="480" dirty="0">
                <a:solidFill>
                  <a:srgbClr val="CCCCCC"/>
                </a:solidFill>
                <a:ea typeface="Calibri" pitchFamily="34" charset="-122"/>
                <a:cs typeface="Calibri" pitchFamily="34" charset="-120"/>
              </a:rPr>
              <a:t>3. 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Chen Y, Guo L, Lang H, et al. Effect of a stellate ganglion block on acute lung injury in septic rats. </a:t>
            </a:r>
            <a:r>
              <a:rPr lang="en-US" sz="480" b="0" i="1" dirty="0">
                <a:solidFill>
                  <a:srgbClr val="CCCCCC"/>
                </a:solidFill>
                <a:effectLst/>
              </a:rPr>
              <a:t>Inflammation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. 2018;41(5):1601-1609. doi:10.1007/s10753-018-0803-x</a:t>
            </a:r>
            <a:endParaRPr lang="en-US" sz="480" dirty="0">
              <a:solidFill>
                <a:srgbClr val="CCCCCC"/>
              </a:solidFill>
            </a:endParaRPr>
          </a:p>
          <a:p>
            <a:pPr marL="0" indent="0">
              <a:spcAft>
                <a:spcPts val="400"/>
              </a:spcAft>
              <a:buNone/>
            </a:pPr>
            <a:r>
              <a:rPr lang="en-US" sz="480" dirty="0">
                <a:solidFill>
                  <a:srgbClr val="CCCCCC"/>
                </a:solidFill>
                <a:ea typeface="Calibri" pitchFamily="34" charset="-122"/>
                <a:cs typeface="Calibri" pitchFamily="34" charset="-120"/>
              </a:rPr>
              <a:t>4. 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Yuan Y, Chen L. Clinical effect of perioperative stellate ganglion block on mechanical ventilation and respiratory function of elderly patients with septic shock. </a:t>
            </a:r>
            <a:r>
              <a:rPr lang="en-US" sz="480" b="0" i="1" dirty="0">
                <a:solidFill>
                  <a:srgbClr val="CCCCCC"/>
                </a:solidFill>
                <a:effectLst/>
              </a:rPr>
              <a:t>Medicine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. 2024;103(21):e38166. doi:10.1097/MD.0000000000038166</a:t>
            </a:r>
          </a:p>
          <a:p>
            <a:pPr marL="0" indent="0">
              <a:spcAft>
                <a:spcPts val="400"/>
              </a:spcAft>
              <a:buNone/>
            </a:pPr>
            <a:r>
              <a:rPr lang="en-US" sz="480" dirty="0">
                <a:solidFill>
                  <a:srgbClr val="CCCCCC"/>
                </a:solidFill>
                <a:ea typeface="Calibri" pitchFamily="34" charset="-122"/>
                <a:cs typeface="Calibri" pitchFamily="34" charset="-120"/>
              </a:rPr>
              <a:t>5. 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Lipov E, </a:t>
            </a:r>
            <a:r>
              <a:rPr lang="en-US" sz="480" b="0" i="0" dirty="0" err="1">
                <a:solidFill>
                  <a:srgbClr val="CCCCCC"/>
                </a:solidFill>
                <a:effectLst/>
              </a:rPr>
              <a:t>Gluncic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 V, Lukić IK, Candido K. How does stellate ganglion block alleviate immunologically-linked disorders? </a:t>
            </a:r>
            <a:r>
              <a:rPr lang="en-US" sz="480" b="0" i="1" dirty="0">
                <a:solidFill>
                  <a:srgbClr val="CCCCCC"/>
                </a:solidFill>
                <a:effectLst/>
              </a:rPr>
              <a:t>Med Hypotheses</a:t>
            </a:r>
            <a:r>
              <a:rPr lang="en-US" sz="480" b="0" i="0" dirty="0">
                <a:solidFill>
                  <a:srgbClr val="CCCCCC"/>
                </a:solidFill>
                <a:effectLst/>
              </a:rPr>
              <a:t>. 2020;144:110000. doi:10.1016/j.mehy.2020.110000</a:t>
            </a:r>
            <a:endParaRPr lang="en-US" sz="480" dirty="0">
              <a:solidFill>
                <a:srgbClr val="CCCCCC"/>
              </a:solidFill>
            </a:endParaRPr>
          </a:p>
        </p:txBody>
      </p:sp>
      <p:sp>
        <p:nvSpPr>
          <p:cNvPr id="41" name="Shape 37"/>
          <p:cNvSpPr/>
          <p:nvPr/>
        </p:nvSpPr>
        <p:spPr>
          <a:xfrm>
            <a:off x="0" y="6812280"/>
            <a:ext cx="12161520" cy="45720"/>
          </a:xfrm>
          <a:prstGeom prst="rect">
            <a:avLst/>
          </a:prstGeom>
          <a:solidFill>
            <a:srgbClr val="E8490F"/>
          </a:solidFill>
          <a:ln w="12700">
            <a:solidFill>
              <a:srgbClr val="E8490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3D61A37-55F0-D5F3-6ACD-B9577529BD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4992" y="1934154"/>
            <a:ext cx="5428488" cy="36253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620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kannan nair</cp:lastModifiedBy>
  <cp:revision>12</cp:revision>
  <cp:lastPrinted>2026-02-17T18:35:12Z</cp:lastPrinted>
  <dcterms:created xsi:type="dcterms:W3CDTF">2026-02-17T15:01:24Z</dcterms:created>
  <dcterms:modified xsi:type="dcterms:W3CDTF">2026-02-23T16:51:11Z</dcterms:modified>
</cp:coreProperties>
</file>