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50292000" cy="2514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9E50"/>
    <a:srgbClr val="818C61"/>
    <a:srgbClr val="00A3AD"/>
    <a:srgbClr val="878CB4"/>
    <a:srgbClr val="005A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854" autoAdjust="0"/>
    <p:restoredTop sz="93842" autoAdjust="0"/>
  </p:normalViewPr>
  <p:slideViewPr>
    <p:cSldViewPr snapToGrid="0">
      <p:cViewPr varScale="1">
        <p:scale>
          <a:sx n="30" d="100"/>
          <a:sy n="30" d="100"/>
        </p:scale>
        <p:origin x="1120" y="22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0819A9-6BE2-4817-B8A3-FC7DC309618A}" type="datetimeFigureOut">
              <a:rPr lang="en-US" smtClean="0"/>
              <a:t>3/20/26</a:t>
            </a:fld>
            <a:endParaRPr lang="en-US"/>
          </a:p>
        </p:txBody>
      </p:sp>
      <p:sp>
        <p:nvSpPr>
          <p:cNvPr id="4" name="Slide Image Placeholder 3"/>
          <p:cNvSpPr>
            <a:spLocks noGrp="1" noRot="1" noChangeAspect="1"/>
          </p:cNvSpPr>
          <p:nvPr>
            <p:ph type="sldImg" idx="2"/>
          </p:nvPr>
        </p:nvSpPr>
        <p:spPr>
          <a:xfrm>
            <a:off x="342900" y="1143000"/>
            <a:ext cx="61722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D6B7B-8E9E-40BB-8482-2A625E2F57DB}" type="slidenum">
              <a:rPr lang="en-US" smtClean="0"/>
              <a:t>‹#›</a:t>
            </a:fld>
            <a:endParaRPr lang="en-US"/>
          </a:p>
        </p:txBody>
      </p:sp>
    </p:spTree>
    <p:extLst>
      <p:ext uri="{BB962C8B-B14F-4D97-AF65-F5344CB8AC3E}">
        <p14:creationId xmlns:p14="http://schemas.microsoft.com/office/powerpoint/2010/main" val="530516074"/>
      </p:ext>
    </p:extLst>
  </p:cSld>
  <p:clrMap bg1="lt1" tx1="dk1" bg2="lt2" tx2="dk2" accent1="accent1" accent2="accent2" accent3="accent3" accent4="accent4" accent5="accent5" accent6="accent6" hlink="hlink" folHlink="folHlink"/>
  <p:notesStyle>
    <a:lvl1pPr marL="0" algn="l" defTabSz="3621024" rtl="0" eaLnBrk="1" latinLnBrk="0" hangingPunct="1">
      <a:defRPr sz="4752" kern="1200">
        <a:solidFill>
          <a:schemeClr val="tx1"/>
        </a:solidFill>
        <a:latin typeface="+mn-lt"/>
        <a:ea typeface="+mn-ea"/>
        <a:cs typeface="+mn-cs"/>
      </a:defRPr>
    </a:lvl1pPr>
    <a:lvl2pPr marL="1810512" algn="l" defTabSz="3621024" rtl="0" eaLnBrk="1" latinLnBrk="0" hangingPunct="1">
      <a:defRPr sz="4752" kern="1200">
        <a:solidFill>
          <a:schemeClr val="tx1"/>
        </a:solidFill>
        <a:latin typeface="+mn-lt"/>
        <a:ea typeface="+mn-ea"/>
        <a:cs typeface="+mn-cs"/>
      </a:defRPr>
    </a:lvl2pPr>
    <a:lvl3pPr marL="3621024" algn="l" defTabSz="3621024" rtl="0" eaLnBrk="1" latinLnBrk="0" hangingPunct="1">
      <a:defRPr sz="4752" kern="1200">
        <a:solidFill>
          <a:schemeClr val="tx1"/>
        </a:solidFill>
        <a:latin typeface="+mn-lt"/>
        <a:ea typeface="+mn-ea"/>
        <a:cs typeface="+mn-cs"/>
      </a:defRPr>
    </a:lvl3pPr>
    <a:lvl4pPr marL="5431536" algn="l" defTabSz="3621024" rtl="0" eaLnBrk="1" latinLnBrk="0" hangingPunct="1">
      <a:defRPr sz="4752" kern="1200">
        <a:solidFill>
          <a:schemeClr val="tx1"/>
        </a:solidFill>
        <a:latin typeface="+mn-lt"/>
        <a:ea typeface="+mn-ea"/>
        <a:cs typeface="+mn-cs"/>
      </a:defRPr>
    </a:lvl4pPr>
    <a:lvl5pPr marL="7242048" algn="l" defTabSz="3621024" rtl="0" eaLnBrk="1" latinLnBrk="0" hangingPunct="1">
      <a:defRPr sz="4752" kern="1200">
        <a:solidFill>
          <a:schemeClr val="tx1"/>
        </a:solidFill>
        <a:latin typeface="+mn-lt"/>
        <a:ea typeface="+mn-ea"/>
        <a:cs typeface="+mn-cs"/>
      </a:defRPr>
    </a:lvl5pPr>
    <a:lvl6pPr marL="9052560" algn="l" defTabSz="3621024" rtl="0" eaLnBrk="1" latinLnBrk="0" hangingPunct="1">
      <a:defRPr sz="4752" kern="1200">
        <a:solidFill>
          <a:schemeClr val="tx1"/>
        </a:solidFill>
        <a:latin typeface="+mn-lt"/>
        <a:ea typeface="+mn-ea"/>
        <a:cs typeface="+mn-cs"/>
      </a:defRPr>
    </a:lvl6pPr>
    <a:lvl7pPr marL="10863072" algn="l" defTabSz="3621024" rtl="0" eaLnBrk="1" latinLnBrk="0" hangingPunct="1">
      <a:defRPr sz="4752" kern="1200">
        <a:solidFill>
          <a:schemeClr val="tx1"/>
        </a:solidFill>
        <a:latin typeface="+mn-lt"/>
        <a:ea typeface="+mn-ea"/>
        <a:cs typeface="+mn-cs"/>
      </a:defRPr>
    </a:lvl7pPr>
    <a:lvl8pPr marL="12673584" algn="l" defTabSz="3621024" rtl="0" eaLnBrk="1" latinLnBrk="0" hangingPunct="1">
      <a:defRPr sz="4752" kern="1200">
        <a:solidFill>
          <a:schemeClr val="tx1"/>
        </a:solidFill>
        <a:latin typeface="+mn-lt"/>
        <a:ea typeface="+mn-ea"/>
        <a:cs typeface="+mn-cs"/>
      </a:defRPr>
    </a:lvl8pPr>
    <a:lvl9pPr marL="14484096" algn="l" defTabSz="3621024" rtl="0" eaLnBrk="1" latinLnBrk="0" hangingPunct="1">
      <a:defRPr sz="475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size minimum 24 (20 for references)</a:t>
            </a:r>
          </a:p>
          <a:p>
            <a:r>
              <a:rPr lang="en-US" dirty="0"/>
              <a:t>Jpeg or </a:t>
            </a:r>
            <a:r>
              <a:rPr lang="en-US" dirty="0" err="1"/>
              <a:t>png</a:t>
            </a:r>
            <a:r>
              <a:rPr lang="en-US" dirty="0"/>
              <a:t>, resolution 72 or 96 dpi</a:t>
            </a:r>
          </a:p>
          <a:p>
            <a:r>
              <a:rPr lang="en-US" dirty="0"/>
              <a:t>Save as PDF file</a:t>
            </a:r>
          </a:p>
          <a:p>
            <a:pPr algn="l">
              <a:buFont typeface="Arial" panose="020B0604020202020204" pitchFamily="34" charset="0"/>
              <a:buChar char="•"/>
            </a:pPr>
            <a:r>
              <a:rPr lang="en-US" b="0" i="0" dirty="0">
                <a:solidFill>
                  <a:srgbClr val="5F6A72"/>
                </a:solidFill>
                <a:effectLst/>
                <a:latin typeface="Trade Gothic LT W01 Roman"/>
              </a:rPr>
              <a:t>Title: 72-120 pt.</a:t>
            </a:r>
          </a:p>
          <a:p>
            <a:pPr algn="l">
              <a:buFont typeface="Arial" panose="020B0604020202020204" pitchFamily="34" charset="0"/>
              <a:buChar char="•"/>
            </a:pPr>
            <a:r>
              <a:rPr lang="en-US" b="0" i="0" dirty="0">
                <a:solidFill>
                  <a:srgbClr val="5F6A72"/>
                </a:solidFill>
                <a:effectLst/>
                <a:latin typeface="Trade Gothic LT W01 Roman"/>
              </a:rPr>
              <a:t>Subtitle: 48-80 pt.</a:t>
            </a:r>
          </a:p>
          <a:p>
            <a:pPr algn="l">
              <a:buFont typeface="Arial" panose="020B0604020202020204" pitchFamily="34" charset="0"/>
              <a:buChar char="•"/>
            </a:pPr>
            <a:r>
              <a:rPr lang="en-US" b="0" i="0" dirty="0">
                <a:solidFill>
                  <a:srgbClr val="5F6A72"/>
                </a:solidFill>
                <a:effectLst/>
                <a:latin typeface="Trade Gothic LT W01 Roman"/>
              </a:rPr>
              <a:t>Section headers: 36-72 pt.</a:t>
            </a:r>
          </a:p>
          <a:p>
            <a:pPr algn="l">
              <a:buFont typeface="Arial" panose="020B0604020202020204" pitchFamily="34" charset="0"/>
              <a:buChar char="•"/>
            </a:pPr>
            <a:r>
              <a:rPr lang="en-US" b="0" i="0" dirty="0">
                <a:solidFill>
                  <a:srgbClr val="5F6A72"/>
                </a:solidFill>
                <a:effectLst/>
                <a:latin typeface="Trade Gothic LT W01 Roman"/>
              </a:rPr>
              <a:t>Body text: 24-48 </a:t>
            </a:r>
            <a:r>
              <a:rPr lang="en-US" b="0" i="0" dirty="0" err="1">
                <a:solidFill>
                  <a:srgbClr val="5F6A72"/>
                </a:solidFill>
                <a:effectLst/>
                <a:latin typeface="Trade Gothic LT W01 Roman"/>
              </a:rPr>
              <a:t>pt</a:t>
            </a:r>
            <a:endParaRPr lang="en-US" b="0" i="0" dirty="0">
              <a:solidFill>
                <a:srgbClr val="5F6A72"/>
              </a:solidFill>
              <a:effectLst/>
              <a:latin typeface="Trade Gothic LT W01 Roman"/>
            </a:endParaRPr>
          </a:p>
          <a:p>
            <a:pPr algn="l">
              <a:buFont typeface="Arial" panose="020B0604020202020204" pitchFamily="34" charset="0"/>
              <a:buChar char="•"/>
            </a:pPr>
            <a:r>
              <a:rPr lang="en-US" b="0" i="0" dirty="0">
                <a:solidFill>
                  <a:srgbClr val="5F6A72"/>
                </a:solidFill>
                <a:effectLst/>
                <a:latin typeface="Trade Gothic LT W01 Roman"/>
              </a:rPr>
              <a:t>300-800 words</a:t>
            </a:r>
          </a:p>
          <a:p>
            <a:endParaRPr lang="en-US" dirty="0"/>
          </a:p>
        </p:txBody>
      </p:sp>
      <p:sp>
        <p:nvSpPr>
          <p:cNvPr id="4" name="Slide Number Placeholder 3"/>
          <p:cNvSpPr>
            <a:spLocks noGrp="1"/>
          </p:cNvSpPr>
          <p:nvPr>
            <p:ph type="sldNum" sz="quarter" idx="5"/>
          </p:nvPr>
        </p:nvSpPr>
        <p:spPr/>
        <p:txBody>
          <a:bodyPr/>
          <a:lstStyle/>
          <a:p>
            <a:fld id="{D8CD6B7B-8E9E-40BB-8482-2A625E2F57DB}" type="slidenum">
              <a:rPr lang="en-US" smtClean="0"/>
              <a:t>1</a:t>
            </a:fld>
            <a:endParaRPr lang="en-US"/>
          </a:p>
        </p:txBody>
      </p:sp>
    </p:spTree>
    <p:extLst>
      <p:ext uri="{BB962C8B-B14F-4D97-AF65-F5344CB8AC3E}">
        <p14:creationId xmlns:p14="http://schemas.microsoft.com/office/powerpoint/2010/main" val="442133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0" y="4115331"/>
            <a:ext cx="37719000" cy="8754533"/>
          </a:xfrm>
        </p:spPr>
        <p:txBody>
          <a:bodyPr anchor="b"/>
          <a:lstStyle>
            <a:lvl1pPr algn="ctr">
              <a:defRPr sz="22000"/>
            </a:lvl1pPr>
          </a:lstStyle>
          <a:p>
            <a:r>
              <a:rPr lang="en-US"/>
              <a:t>Click to edit Master title style</a:t>
            </a:r>
            <a:endParaRPr lang="en-US" dirty="0"/>
          </a:p>
        </p:txBody>
      </p:sp>
      <p:sp>
        <p:nvSpPr>
          <p:cNvPr id="3" name="Subtitle 2"/>
          <p:cNvSpPr>
            <a:spLocks noGrp="1"/>
          </p:cNvSpPr>
          <p:nvPr>
            <p:ph type="subTitle" idx="1"/>
          </p:nvPr>
        </p:nvSpPr>
        <p:spPr>
          <a:xfrm>
            <a:off x="6286500" y="13207473"/>
            <a:ext cx="37719000" cy="6071127"/>
          </a:xfrm>
        </p:spPr>
        <p:txBody>
          <a:bodyPr/>
          <a:lstStyle>
            <a:lvl1pPr marL="0" indent="0" algn="ctr">
              <a:buNone/>
              <a:defRPr sz="8800"/>
            </a:lvl1pPr>
            <a:lvl2pPr marL="1676415" indent="0" algn="ctr">
              <a:buNone/>
              <a:defRPr sz="7333"/>
            </a:lvl2pPr>
            <a:lvl3pPr marL="3352830" indent="0" algn="ctr">
              <a:buNone/>
              <a:defRPr sz="6600"/>
            </a:lvl3pPr>
            <a:lvl4pPr marL="5029246" indent="0" algn="ctr">
              <a:buNone/>
              <a:defRPr sz="5867"/>
            </a:lvl4pPr>
            <a:lvl5pPr marL="6705661" indent="0" algn="ctr">
              <a:buNone/>
              <a:defRPr sz="5867"/>
            </a:lvl5pPr>
            <a:lvl6pPr marL="8382076" indent="0" algn="ctr">
              <a:buNone/>
              <a:defRPr sz="5867"/>
            </a:lvl6pPr>
            <a:lvl7pPr marL="10058491" indent="0" algn="ctr">
              <a:buNone/>
              <a:defRPr sz="5867"/>
            </a:lvl7pPr>
            <a:lvl8pPr marL="11734907" indent="0" algn="ctr">
              <a:buNone/>
              <a:defRPr sz="5867"/>
            </a:lvl8pPr>
            <a:lvl9pPr marL="13411322" indent="0" algn="ctr">
              <a:buNone/>
              <a:defRPr sz="586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738CF-392F-4161-B9ED-8AB622EF7498}"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714313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738CF-392F-4161-B9ED-8AB622EF7498}"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322989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90212" y="1338792"/>
            <a:ext cx="10844213" cy="21310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457575" y="1338792"/>
            <a:ext cx="31903988" cy="213100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738CF-392F-4161-B9ED-8AB622EF7498}"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2598759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738CF-392F-4161-B9ED-8AB622EF7498}"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1462113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31381" y="6269041"/>
            <a:ext cx="43376850" cy="10460036"/>
          </a:xfrm>
        </p:spPr>
        <p:txBody>
          <a:bodyPr anchor="b"/>
          <a:lstStyle>
            <a:lvl1pPr>
              <a:defRPr sz="22000"/>
            </a:lvl1pPr>
          </a:lstStyle>
          <a:p>
            <a:r>
              <a:rPr lang="en-US"/>
              <a:t>Click to edit Master title style</a:t>
            </a:r>
            <a:endParaRPr lang="en-US" dirty="0"/>
          </a:p>
        </p:txBody>
      </p:sp>
      <p:sp>
        <p:nvSpPr>
          <p:cNvPr id="3" name="Text Placeholder 2"/>
          <p:cNvSpPr>
            <a:spLocks noGrp="1"/>
          </p:cNvSpPr>
          <p:nvPr>
            <p:ph type="body" idx="1"/>
          </p:nvPr>
        </p:nvSpPr>
        <p:spPr>
          <a:xfrm>
            <a:off x="3431381" y="16828033"/>
            <a:ext cx="43376850" cy="5500686"/>
          </a:xfrm>
        </p:spPr>
        <p:txBody>
          <a:bodyPr/>
          <a:lstStyle>
            <a:lvl1pPr marL="0" indent="0">
              <a:buNone/>
              <a:defRPr sz="8800">
                <a:solidFill>
                  <a:schemeClr val="tx1">
                    <a:tint val="75000"/>
                  </a:schemeClr>
                </a:solidFill>
              </a:defRPr>
            </a:lvl1pPr>
            <a:lvl2pPr marL="1676415" indent="0">
              <a:buNone/>
              <a:defRPr sz="7333">
                <a:solidFill>
                  <a:schemeClr val="tx1">
                    <a:tint val="75000"/>
                  </a:schemeClr>
                </a:solidFill>
              </a:defRPr>
            </a:lvl2pPr>
            <a:lvl3pPr marL="3352830" indent="0">
              <a:buNone/>
              <a:defRPr sz="6600">
                <a:solidFill>
                  <a:schemeClr val="tx1">
                    <a:tint val="75000"/>
                  </a:schemeClr>
                </a:solidFill>
              </a:defRPr>
            </a:lvl3pPr>
            <a:lvl4pPr marL="5029246" indent="0">
              <a:buNone/>
              <a:defRPr sz="5867">
                <a:solidFill>
                  <a:schemeClr val="tx1">
                    <a:tint val="75000"/>
                  </a:schemeClr>
                </a:solidFill>
              </a:defRPr>
            </a:lvl4pPr>
            <a:lvl5pPr marL="6705661" indent="0">
              <a:buNone/>
              <a:defRPr sz="5867">
                <a:solidFill>
                  <a:schemeClr val="tx1">
                    <a:tint val="75000"/>
                  </a:schemeClr>
                </a:solidFill>
              </a:defRPr>
            </a:lvl5pPr>
            <a:lvl6pPr marL="8382076" indent="0">
              <a:buNone/>
              <a:defRPr sz="5867">
                <a:solidFill>
                  <a:schemeClr val="tx1">
                    <a:tint val="75000"/>
                  </a:schemeClr>
                </a:solidFill>
              </a:defRPr>
            </a:lvl6pPr>
            <a:lvl7pPr marL="10058491" indent="0">
              <a:buNone/>
              <a:defRPr sz="5867">
                <a:solidFill>
                  <a:schemeClr val="tx1">
                    <a:tint val="75000"/>
                  </a:schemeClr>
                </a:solidFill>
              </a:defRPr>
            </a:lvl7pPr>
            <a:lvl8pPr marL="11734907" indent="0">
              <a:buNone/>
              <a:defRPr sz="5867">
                <a:solidFill>
                  <a:schemeClr val="tx1">
                    <a:tint val="75000"/>
                  </a:schemeClr>
                </a:solidFill>
              </a:defRPr>
            </a:lvl8pPr>
            <a:lvl9pPr marL="13411322" indent="0">
              <a:buNone/>
              <a:defRPr sz="5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738CF-392F-4161-B9ED-8AB622EF7498}" type="datetimeFigureOut">
              <a:rPr lang="en-US" smtClean="0"/>
              <a:t>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244943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457575" y="6693958"/>
            <a:ext cx="21374100" cy="159549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460325" y="6693958"/>
            <a:ext cx="21374100" cy="159549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738CF-392F-4161-B9ED-8AB622EF7498}"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939463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64126" y="1338793"/>
            <a:ext cx="43376850" cy="486039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64128" y="6164264"/>
            <a:ext cx="21275871" cy="3021011"/>
          </a:xfrm>
        </p:spPr>
        <p:txBody>
          <a:bodyPr anchor="b"/>
          <a:lstStyle>
            <a:lvl1pPr marL="0" indent="0">
              <a:buNone/>
              <a:defRPr sz="8800" b="1"/>
            </a:lvl1pPr>
            <a:lvl2pPr marL="1676415" indent="0">
              <a:buNone/>
              <a:defRPr sz="7333" b="1"/>
            </a:lvl2pPr>
            <a:lvl3pPr marL="3352830" indent="0">
              <a:buNone/>
              <a:defRPr sz="6600" b="1"/>
            </a:lvl3pPr>
            <a:lvl4pPr marL="5029246" indent="0">
              <a:buNone/>
              <a:defRPr sz="5867" b="1"/>
            </a:lvl4pPr>
            <a:lvl5pPr marL="6705661" indent="0">
              <a:buNone/>
              <a:defRPr sz="5867" b="1"/>
            </a:lvl5pPr>
            <a:lvl6pPr marL="8382076" indent="0">
              <a:buNone/>
              <a:defRPr sz="5867" b="1"/>
            </a:lvl6pPr>
            <a:lvl7pPr marL="10058491" indent="0">
              <a:buNone/>
              <a:defRPr sz="5867" b="1"/>
            </a:lvl7pPr>
            <a:lvl8pPr marL="11734907" indent="0">
              <a:buNone/>
              <a:defRPr sz="5867" b="1"/>
            </a:lvl8pPr>
            <a:lvl9pPr marL="13411322" indent="0">
              <a:buNone/>
              <a:defRPr sz="5867" b="1"/>
            </a:lvl9pPr>
          </a:lstStyle>
          <a:p>
            <a:pPr lvl="0"/>
            <a:r>
              <a:rPr lang="en-US"/>
              <a:t>Click to edit Master text styles</a:t>
            </a:r>
          </a:p>
        </p:txBody>
      </p:sp>
      <p:sp>
        <p:nvSpPr>
          <p:cNvPr id="4" name="Content Placeholder 3"/>
          <p:cNvSpPr>
            <a:spLocks noGrp="1"/>
          </p:cNvSpPr>
          <p:nvPr>
            <p:ph sz="half" idx="2"/>
          </p:nvPr>
        </p:nvSpPr>
        <p:spPr>
          <a:xfrm>
            <a:off x="3464128" y="9185275"/>
            <a:ext cx="21275871" cy="135101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460325" y="6164264"/>
            <a:ext cx="21380651" cy="3021011"/>
          </a:xfrm>
        </p:spPr>
        <p:txBody>
          <a:bodyPr anchor="b"/>
          <a:lstStyle>
            <a:lvl1pPr marL="0" indent="0">
              <a:buNone/>
              <a:defRPr sz="8800" b="1"/>
            </a:lvl1pPr>
            <a:lvl2pPr marL="1676415" indent="0">
              <a:buNone/>
              <a:defRPr sz="7333" b="1"/>
            </a:lvl2pPr>
            <a:lvl3pPr marL="3352830" indent="0">
              <a:buNone/>
              <a:defRPr sz="6600" b="1"/>
            </a:lvl3pPr>
            <a:lvl4pPr marL="5029246" indent="0">
              <a:buNone/>
              <a:defRPr sz="5867" b="1"/>
            </a:lvl4pPr>
            <a:lvl5pPr marL="6705661" indent="0">
              <a:buNone/>
              <a:defRPr sz="5867" b="1"/>
            </a:lvl5pPr>
            <a:lvl6pPr marL="8382076" indent="0">
              <a:buNone/>
              <a:defRPr sz="5867" b="1"/>
            </a:lvl6pPr>
            <a:lvl7pPr marL="10058491" indent="0">
              <a:buNone/>
              <a:defRPr sz="5867" b="1"/>
            </a:lvl7pPr>
            <a:lvl8pPr marL="11734907" indent="0">
              <a:buNone/>
              <a:defRPr sz="5867" b="1"/>
            </a:lvl8pPr>
            <a:lvl9pPr marL="13411322" indent="0">
              <a:buNone/>
              <a:defRPr sz="5867" b="1"/>
            </a:lvl9pPr>
          </a:lstStyle>
          <a:p>
            <a:pPr lvl="0"/>
            <a:r>
              <a:rPr lang="en-US"/>
              <a:t>Click to edit Master text styles</a:t>
            </a:r>
          </a:p>
        </p:txBody>
      </p:sp>
      <p:sp>
        <p:nvSpPr>
          <p:cNvPr id="6" name="Content Placeholder 5"/>
          <p:cNvSpPr>
            <a:spLocks noGrp="1"/>
          </p:cNvSpPr>
          <p:nvPr>
            <p:ph sz="quarter" idx="4"/>
          </p:nvPr>
        </p:nvSpPr>
        <p:spPr>
          <a:xfrm>
            <a:off x="25460325" y="9185275"/>
            <a:ext cx="21380651" cy="135101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738CF-392F-4161-B9ED-8AB622EF7498}" type="datetimeFigureOut">
              <a:rPr lang="en-US" smtClean="0"/>
              <a:t>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193939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738CF-392F-4161-B9ED-8AB622EF7498}" type="datetimeFigureOut">
              <a:rPr lang="en-US" smtClean="0"/>
              <a:t>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3462419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738CF-392F-4161-B9ED-8AB622EF7498}" type="datetimeFigureOut">
              <a:rPr lang="en-US" smtClean="0"/>
              <a:t>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3808602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11733"/>
            </a:lvl1pPr>
          </a:lstStyle>
          <a:p>
            <a:r>
              <a:rPr lang="en-US"/>
              <a:t>Click to edit Master title style</a:t>
            </a:r>
            <a:endParaRPr lang="en-US" dirty="0"/>
          </a:p>
        </p:txBody>
      </p:sp>
      <p:sp>
        <p:nvSpPr>
          <p:cNvPr id="3" name="Content Placeholder 2"/>
          <p:cNvSpPr>
            <a:spLocks noGrp="1"/>
          </p:cNvSpPr>
          <p:nvPr>
            <p:ph idx="1"/>
          </p:nvPr>
        </p:nvSpPr>
        <p:spPr>
          <a:xfrm>
            <a:off x="21380651" y="3620560"/>
            <a:ext cx="25460325" cy="17869958"/>
          </a:xfrm>
        </p:spPr>
        <p:txBody>
          <a:bodyPr/>
          <a:lstStyle>
            <a:lvl1pPr>
              <a:defRPr sz="11733"/>
            </a:lvl1pPr>
            <a:lvl2pPr>
              <a:defRPr sz="10267"/>
            </a:lvl2pPr>
            <a:lvl3pPr>
              <a:defRPr sz="8800"/>
            </a:lvl3pPr>
            <a:lvl4pPr>
              <a:defRPr sz="7333"/>
            </a:lvl4pPr>
            <a:lvl5pPr>
              <a:defRPr sz="7333"/>
            </a:lvl5pPr>
            <a:lvl6pPr>
              <a:defRPr sz="7333"/>
            </a:lvl6pPr>
            <a:lvl7pPr>
              <a:defRPr sz="7333"/>
            </a:lvl7pPr>
            <a:lvl8pPr>
              <a:defRPr sz="7333"/>
            </a:lvl8pPr>
            <a:lvl9pPr>
              <a:defRPr sz="7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5867"/>
            </a:lvl1pPr>
            <a:lvl2pPr marL="1676415" indent="0">
              <a:buNone/>
              <a:defRPr sz="5133"/>
            </a:lvl2pPr>
            <a:lvl3pPr marL="3352830" indent="0">
              <a:buNone/>
              <a:defRPr sz="4400"/>
            </a:lvl3pPr>
            <a:lvl4pPr marL="5029246" indent="0">
              <a:buNone/>
              <a:defRPr sz="3667"/>
            </a:lvl4pPr>
            <a:lvl5pPr marL="6705661" indent="0">
              <a:buNone/>
              <a:defRPr sz="3667"/>
            </a:lvl5pPr>
            <a:lvl6pPr marL="8382076" indent="0">
              <a:buNone/>
              <a:defRPr sz="3667"/>
            </a:lvl6pPr>
            <a:lvl7pPr marL="10058491" indent="0">
              <a:buNone/>
              <a:defRPr sz="3667"/>
            </a:lvl7pPr>
            <a:lvl8pPr marL="11734907" indent="0">
              <a:buNone/>
              <a:defRPr sz="3667"/>
            </a:lvl8pPr>
            <a:lvl9pPr marL="13411322" indent="0">
              <a:buNone/>
              <a:defRPr sz="3667"/>
            </a:lvl9pPr>
          </a:lstStyle>
          <a:p>
            <a:pPr lvl="0"/>
            <a:r>
              <a:rPr lang="en-US"/>
              <a:t>Click to edit Master text styles</a:t>
            </a:r>
          </a:p>
        </p:txBody>
      </p:sp>
      <p:sp>
        <p:nvSpPr>
          <p:cNvPr id="5" name="Date Placeholder 4"/>
          <p:cNvSpPr>
            <a:spLocks noGrp="1"/>
          </p:cNvSpPr>
          <p:nvPr>
            <p:ph type="dt" sz="half" idx="10"/>
          </p:nvPr>
        </p:nvSpPr>
        <p:spPr/>
        <p:txBody>
          <a:bodyPr/>
          <a:lstStyle/>
          <a:p>
            <a:fld id="{896738CF-392F-4161-B9ED-8AB622EF7498}"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3086755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11733"/>
            </a:lvl1pPr>
          </a:lstStyle>
          <a:p>
            <a:r>
              <a:rPr lang="en-US"/>
              <a:t>Click to edit Master title style</a:t>
            </a:r>
            <a:endParaRPr lang="en-US" dirty="0"/>
          </a:p>
        </p:txBody>
      </p:sp>
      <p:sp>
        <p:nvSpPr>
          <p:cNvPr id="3" name="Picture Placeholder 2"/>
          <p:cNvSpPr>
            <a:spLocks noGrp="1" noChangeAspect="1"/>
          </p:cNvSpPr>
          <p:nvPr>
            <p:ph type="pic" idx="1"/>
          </p:nvPr>
        </p:nvSpPr>
        <p:spPr>
          <a:xfrm>
            <a:off x="21380651" y="3620560"/>
            <a:ext cx="25460325" cy="17869958"/>
          </a:xfrm>
        </p:spPr>
        <p:txBody>
          <a:bodyPr anchor="t"/>
          <a:lstStyle>
            <a:lvl1pPr marL="0" indent="0">
              <a:buNone/>
              <a:defRPr sz="11733"/>
            </a:lvl1pPr>
            <a:lvl2pPr marL="1676415" indent="0">
              <a:buNone/>
              <a:defRPr sz="10267"/>
            </a:lvl2pPr>
            <a:lvl3pPr marL="3352830" indent="0">
              <a:buNone/>
              <a:defRPr sz="8800"/>
            </a:lvl3pPr>
            <a:lvl4pPr marL="5029246" indent="0">
              <a:buNone/>
              <a:defRPr sz="7333"/>
            </a:lvl4pPr>
            <a:lvl5pPr marL="6705661" indent="0">
              <a:buNone/>
              <a:defRPr sz="7333"/>
            </a:lvl5pPr>
            <a:lvl6pPr marL="8382076" indent="0">
              <a:buNone/>
              <a:defRPr sz="7333"/>
            </a:lvl6pPr>
            <a:lvl7pPr marL="10058491" indent="0">
              <a:buNone/>
              <a:defRPr sz="7333"/>
            </a:lvl7pPr>
            <a:lvl8pPr marL="11734907" indent="0">
              <a:buNone/>
              <a:defRPr sz="7333"/>
            </a:lvl8pPr>
            <a:lvl9pPr marL="13411322" indent="0">
              <a:buNone/>
              <a:defRPr sz="7333"/>
            </a:lvl9pPr>
          </a:lstStyle>
          <a:p>
            <a:r>
              <a:rPr lang="en-US"/>
              <a:t>Click icon to add picture</a:t>
            </a:r>
            <a:endParaRPr lang="en-US" dirty="0"/>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5867"/>
            </a:lvl1pPr>
            <a:lvl2pPr marL="1676415" indent="0">
              <a:buNone/>
              <a:defRPr sz="5133"/>
            </a:lvl2pPr>
            <a:lvl3pPr marL="3352830" indent="0">
              <a:buNone/>
              <a:defRPr sz="4400"/>
            </a:lvl3pPr>
            <a:lvl4pPr marL="5029246" indent="0">
              <a:buNone/>
              <a:defRPr sz="3667"/>
            </a:lvl4pPr>
            <a:lvl5pPr marL="6705661" indent="0">
              <a:buNone/>
              <a:defRPr sz="3667"/>
            </a:lvl5pPr>
            <a:lvl6pPr marL="8382076" indent="0">
              <a:buNone/>
              <a:defRPr sz="3667"/>
            </a:lvl6pPr>
            <a:lvl7pPr marL="10058491" indent="0">
              <a:buNone/>
              <a:defRPr sz="3667"/>
            </a:lvl7pPr>
            <a:lvl8pPr marL="11734907" indent="0">
              <a:buNone/>
              <a:defRPr sz="3667"/>
            </a:lvl8pPr>
            <a:lvl9pPr marL="13411322" indent="0">
              <a:buNone/>
              <a:defRPr sz="3667"/>
            </a:lvl9pPr>
          </a:lstStyle>
          <a:p>
            <a:pPr lvl="0"/>
            <a:r>
              <a:rPr lang="en-US"/>
              <a:t>Click to edit Master text styles</a:t>
            </a:r>
          </a:p>
        </p:txBody>
      </p:sp>
      <p:sp>
        <p:nvSpPr>
          <p:cNvPr id="5" name="Date Placeholder 4"/>
          <p:cNvSpPr>
            <a:spLocks noGrp="1"/>
          </p:cNvSpPr>
          <p:nvPr>
            <p:ph type="dt" sz="half" idx="10"/>
          </p:nvPr>
        </p:nvSpPr>
        <p:spPr/>
        <p:txBody>
          <a:bodyPr/>
          <a:lstStyle/>
          <a:p>
            <a:fld id="{896738CF-392F-4161-B9ED-8AB622EF7498}" type="datetimeFigureOut">
              <a:rPr lang="en-US" smtClean="0"/>
              <a:t>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F6AE2-8A25-4DDD-B538-C236AD31C8C2}" type="slidenum">
              <a:rPr lang="en-US" smtClean="0"/>
              <a:t>‹#›</a:t>
            </a:fld>
            <a:endParaRPr lang="en-US"/>
          </a:p>
        </p:txBody>
      </p:sp>
    </p:spTree>
    <p:extLst>
      <p:ext uri="{BB962C8B-B14F-4D97-AF65-F5344CB8AC3E}">
        <p14:creationId xmlns:p14="http://schemas.microsoft.com/office/powerpoint/2010/main" val="1066264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57575" y="1338793"/>
            <a:ext cx="43376850" cy="48603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57575" y="6693958"/>
            <a:ext cx="43376850" cy="159549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57575" y="23306618"/>
            <a:ext cx="11315700" cy="1338792"/>
          </a:xfrm>
          <a:prstGeom prst="rect">
            <a:avLst/>
          </a:prstGeom>
        </p:spPr>
        <p:txBody>
          <a:bodyPr vert="horz" lIns="91440" tIns="45720" rIns="91440" bIns="45720" rtlCol="0" anchor="ctr"/>
          <a:lstStyle>
            <a:lvl1pPr algn="l">
              <a:defRPr sz="4400">
                <a:solidFill>
                  <a:schemeClr val="tx1">
                    <a:tint val="75000"/>
                  </a:schemeClr>
                </a:solidFill>
              </a:defRPr>
            </a:lvl1pPr>
          </a:lstStyle>
          <a:p>
            <a:fld id="{896738CF-392F-4161-B9ED-8AB622EF7498}" type="datetimeFigureOut">
              <a:rPr lang="en-US" smtClean="0"/>
              <a:t>3/20/26</a:t>
            </a:fld>
            <a:endParaRPr lang="en-US"/>
          </a:p>
        </p:txBody>
      </p:sp>
      <p:sp>
        <p:nvSpPr>
          <p:cNvPr id="5" name="Footer Placeholder 4"/>
          <p:cNvSpPr>
            <a:spLocks noGrp="1"/>
          </p:cNvSpPr>
          <p:nvPr>
            <p:ph type="ftr" sz="quarter" idx="3"/>
          </p:nvPr>
        </p:nvSpPr>
        <p:spPr>
          <a:xfrm>
            <a:off x="16659225" y="23306618"/>
            <a:ext cx="16973550" cy="1338792"/>
          </a:xfrm>
          <a:prstGeom prst="rect">
            <a:avLst/>
          </a:prstGeom>
        </p:spPr>
        <p:txBody>
          <a:bodyPr vert="horz" lIns="91440" tIns="45720" rIns="91440" bIns="45720" rtlCol="0" anchor="ctr"/>
          <a:lstStyle>
            <a:lvl1pPr algn="ctr">
              <a:defRPr sz="4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518725" y="23306618"/>
            <a:ext cx="11315700" cy="1338792"/>
          </a:xfrm>
          <a:prstGeom prst="rect">
            <a:avLst/>
          </a:prstGeom>
        </p:spPr>
        <p:txBody>
          <a:bodyPr vert="horz" lIns="91440" tIns="45720" rIns="91440" bIns="45720" rtlCol="0" anchor="ctr"/>
          <a:lstStyle>
            <a:lvl1pPr algn="r">
              <a:defRPr sz="4400">
                <a:solidFill>
                  <a:schemeClr val="tx1">
                    <a:tint val="75000"/>
                  </a:schemeClr>
                </a:solidFill>
              </a:defRPr>
            </a:lvl1pPr>
          </a:lstStyle>
          <a:p>
            <a:fld id="{C10F6AE2-8A25-4DDD-B538-C236AD31C8C2}" type="slidenum">
              <a:rPr lang="en-US" smtClean="0"/>
              <a:t>‹#›</a:t>
            </a:fld>
            <a:endParaRPr lang="en-US"/>
          </a:p>
        </p:txBody>
      </p:sp>
    </p:spTree>
    <p:extLst>
      <p:ext uri="{BB962C8B-B14F-4D97-AF65-F5344CB8AC3E}">
        <p14:creationId xmlns:p14="http://schemas.microsoft.com/office/powerpoint/2010/main" val="20787477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352830" rtl="0" eaLnBrk="1" latinLnBrk="0" hangingPunct="1">
        <a:lnSpc>
          <a:spcPct val="90000"/>
        </a:lnSpc>
        <a:spcBef>
          <a:spcPct val="0"/>
        </a:spcBef>
        <a:buNone/>
        <a:defRPr sz="16133" kern="1200">
          <a:solidFill>
            <a:schemeClr val="tx1"/>
          </a:solidFill>
          <a:latin typeface="+mj-lt"/>
          <a:ea typeface="+mj-ea"/>
          <a:cs typeface="+mj-cs"/>
        </a:defRPr>
      </a:lvl1pPr>
    </p:titleStyle>
    <p:bodyStyle>
      <a:lvl1pPr marL="838208" indent="-838208" algn="l" defTabSz="3352830" rtl="0" eaLnBrk="1" latinLnBrk="0" hangingPunct="1">
        <a:lnSpc>
          <a:spcPct val="90000"/>
        </a:lnSpc>
        <a:spcBef>
          <a:spcPts val="3667"/>
        </a:spcBef>
        <a:buFont typeface="Arial" panose="020B0604020202020204" pitchFamily="34" charset="0"/>
        <a:buChar char="•"/>
        <a:defRPr sz="10267" kern="1200">
          <a:solidFill>
            <a:schemeClr val="tx1"/>
          </a:solidFill>
          <a:latin typeface="+mn-lt"/>
          <a:ea typeface="+mn-ea"/>
          <a:cs typeface="+mn-cs"/>
        </a:defRPr>
      </a:lvl1pPr>
      <a:lvl2pPr marL="2514623" indent="-838208" algn="l" defTabSz="3352830" rtl="0" eaLnBrk="1" latinLnBrk="0" hangingPunct="1">
        <a:lnSpc>
          <a:spcPct val="90000"/>
        </a:lnSpc>
        <a:spcBef>
          <a:spcPts val="1833"/>
        </a:spcBef>
        <a:buFont typeface="Arial" panose="020B0604020202020204" pitchFamily="34" charset="0"/>
        <a:buChar char="•"/>
        <a:defRPr sz="8800" kern="1200">
          <a:solidFill>
            <a:schemeClr val="tx1"/>
          </a:solidFill>
          <a:latin typeface="+mn-lt"/>
          <a:ea typeface="+mn-ea"/>
          <a:cs typeface="+mn-cs"/>
        </a:defRPr>
      </a:lvl2pPr>
      <a:lvl3pPr marL="4191038" indent="-838208" algn="l" defTabSz="3352830" rtl="0" eaLnBrk="1" latinLnBrk="0" hangingPunct="1">
        <a:lnSpc>
          <a:spcPct val="90000"/>
        </a:lnSpc>
        <a:spcBef>
          <a:spcPts val="1833"/>
        </a:spcBef>
        <a:buFont typeface="Arial" panose="020B0604020202020204" pitchFamily="34" charset="0"/>
        <a:buChar char="•"/>
        <a:defRPr sz="7333" kern="1200">
          <a:solidFill>
            <a:schemeClr val="tx1"/>
          </a:solidFill>
          <a:latin typeface="+mn-lt"/>
          <a:ea typeface="+mn-ea"/>
          <a:cs typeface="+mn-cs"/>
        </a:defRPr>
      </a:lvl3pPr>
      <a:lvl4pPr marL="5867453"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4pPr>
      <a:lvl5pPr marL="7543869"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5pPr>
      <a:lvl6pPr marL="9220284"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6pPr>
      <a:lvl7pPr marL="10896699"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7pPr>
      <a:lvl8pPr marL="12573114"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8pPr>
      <a:lvl9pPr marL="14249530" indent="-838208" algn="l" defTabSz="3352830" rtl="0" eaLnBrk="1" latinLnBrk="0" hangingPunct="1">
        <a:lnSpc>
          <a:spcPct val="90000"/>
        </a:lnSpc>
        <a:spcBef>
          <a:spcPts val="1833"/>
        </a:spcBef>
        <a:buFont typeface="Arial" panose="020B0604020202020204" pitchFamily="34" charset="0"/>
        <a:buChar char="•"/>
        <a:defRPr sz="6600" kern="1200">
          <a:solidFill>
            <a:schemeClr val="tx1"/>
          </a:solidFill>
          <a:latin typeface="+mn-lt"/>
          <a:ea typeface="+mn-ea"/>
          <a:cs typeface="+mn-cs"/>
        </a:defRPr>
      </a:lvl9pPr>
    </p:bodyStyle>
    <p:otherStyle>
      <a:defPPr>
        <a:defRPr lang="en-US"/>
      </a:defPPr>
      <a:lvl1pPr marL="0" algn="l" defTabSz="3352830" rtl="0" eaLnBrk="1" latinLnBrk="0" hangingPunct="1">
        <a:defRPr sz="6600" kern="1200">
          <a:solidFill>
            <a:schemeClr val="tx1"/>
          </a:solidFill>
          <a:latin typeface="+mn-lt"/>
          <a:ea typeface="+mn-ea"/>
          <a:cs typeface="+mn-cs"/>
        </a:defRPr>
      </a:lvl1pPr>
      <a:lvl2pPr marL="1676415" algn="l" defTabSz="3352830" rtl="0" eaLnBrk="1" latinLnBrk="0" hangingPunct="1">
        <a:defRPr sz="6600" kern="1200">
          <a:solidFill>
            <a:schemeClr val="tx1"/>
          </a:solidFill>
          <a:latin typeface="+mn-lt"/>
          <a:ea typeface="+mn-ea"/>
          <a:cs typeface="+mn-cs"/>
        </a:defRPr>
      </a:lvl2pPr>
      <a:lvl3pPr marL="3352830" algn="l" defTabSz="3352830" rtl="0" eaLnBrk="1" latinLnBrk="0" hangingPunct="1">
        <a:defRPr sz="6600" kern="1200">
          <a:solidFill>
            <a:schemeClr val="tx1"/>
          </a:solidFill>
          <a:latin typeface="+mn-lt"/>
          <a:ea typeface="+mn-ea"/>
          <a:cs typeface="+mn-cs"/>
        </a:defRPr>
      </a:lvl3pPr>
      <a:lvl4pPr marL="5029246" algn="l" defTabSz="3352830" rtl="0" eaLnBrk="1" latinLnBrk="0" hangingPunct="1">
        <a:defRPr sz="6600" kern="1200">
          <a:solidFill>
            <a:schemeClr val="tx1"/>
          </a:solidFill>
          <a:latin typeface="+mn-lt"/>
          <a:ea typeface="+mn-ea"/>
          <a:cs typeface="+mn-cs"/>
        </a:defRPr>
      </a:lvl4pPr>
      <a:lvl5pPr marL="6705661" algn="l" defTabSz="3352830" rtl="0" eaLnBrk="1" latinLnBrk="0" hangingPunct="1">
        <a:defRPr sz="6600" kern="1200">
          <a:solidFill>
            <a:schemeClr val="tx1"/>
          </a:solidFill>
          <a:latin typeface="+mn-lt"/>
          <a:ea typeface="+mn-ea"/>
          <a:cs typeface="+mn-cs"/>
        </a:defRPr>
      </a:lvl5pPr>
      <a:lvl6pPr marL="8382076" algn="l" defTabSz="3352830" rtl="0" eaLnBrk="1" latinLnBrk="0" hangingPunct="1">
        <a:defRPr sz="6600" kern="1200">
          <a:solidFill>
            <a:schemeClr val="tx1"/>
          </a:solidFill>
          <a:latin typeface="+mn-lt"/>
          <a:ea typeface="+mn-ea"/>
          <a:cs typeface="+mn-cs"/>
        </a:defRPr>
      </a:lvl6pPr>
      <a:lvl7pPr marL="10058491" algn="l" defTabSz="3352830" rtl="0" eaLnBrk="1" latinLnBrk="0" hangingPunct="1">
        <a:defRPr sz="6600" kern="1200">
          <a:solidFill>
            <a:schemeClr val="tx1"/>
          </a:solidFill>
          <a:latin typeface="+mn-lt"/>
          <a:ea typeface="+mn-ea"/>
          <a:cs typeface="+mn-cs"/>
        </a:defRPr>
      </a:lvl7pPr>
      <a:lvl8pPr marL="11734907" algn="l" defTabSz="3352830" rtl="0" eaLnBrk="1" latinLnBrk="0" hangingPunct="1">
        <a:defRPr sz="6600" kern="1200">
          <a:solidFill>
            <a:schemeClr val="tx1"/>
          </a:solidFill>
          <a:latin typeface="+mn-lt"/>
          <a:ea typeface="+mn-ea"/>
          <a:cs typeface="+mn-cs"/>
        </a:defRPr>
      </a:lvl8pPr>
      <a:lvl9pPr marL="13411322" algn="l" defTabSz="3352830" rtl="0" eaLnBrk="1" latinLnBrk="0" hangingPunct="1">
        <a:defRPr sz="6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doi.org/10.4103/0019-5545.198320"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rgbClr val="809E50"/>
            </a:gs>
            <a:gs pos="38000">
              <a:srgbClr val="448696"/>
            </a:gs>
            <a:gs pos="19000">
              <a:srgbClr val="287486"/>
            </a:gs>
            <a:gs pos="78000">
              <a:srgbClr val="71A3AF"/>
            </a:gs>
            <a:gs pos="0">
              <a:srgbClr val="005A6F"/>
            </a:gs>
          </a:gsLst>
          <a:lin ang="5400000" scaled="1"/>
        </a:gra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9401" y="9236551"/>
            <a:ext cx="43662599" cy="3149244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23485" y="9632986"/>
            <a:ext cx="41245971" cy="29735465"/>
          </a:xfrm>
          <a:prstGeom prst="rect">
            <a:avLst/>
          </a:prstGeom>
        </p:spPr>
      </p:pic>
      <p:sp>
        <p:nvSpPr>
          <p:cNvPr id="5" name="TextBox 4">
            <a:extLst>
              <a:ext uri="{FF2B5EF4-FFF2-40B4-BE49-F238E27FC236}">
                <a16:creationId xmlns:a16="http://schemas.microsoft.com/office/drawing/2014/main" id="{348531CE-AED2-47E0-B499-1FCF29129B58}"/>
              </a:ext>
            </a:extLst>
          </p:cNvPr>
          <p:cNvSpPr txBox="1"/>
          <p:nvPr/>
        </p:nvSpPr>
        <p:spPr>
          <a:xfrm>
            <a:off x="1191539" y="688066"/>
            <a:ext cx="48371760" cy="4154984"/>
          </a:xfrm>
          <a:prstGeom prst="rect">
            <a:avLst/>
          </a:prstGeom>
          <a:noFill/>
        </p:spPr>
        <p:txBody>
          <a:bodyPr wrap="square">
            <a:spAutoFit/>
          </a:bodyPr>
          <a:lstStyle/>
          <a:p>
            <a:r>
              <a:rPr lang="en-US" sz="8800" dirty="0">
                <a:solidFill>
                  <a:schemeClr val="bg1"/>
                </a:solidFill>
              </a:rPr>
              <a:t>Utility of cervical sympathetic blockade in treating anxiety, a retrospective analysis of 2268 patients with up to 6 month follow up.</a:t>
            </a:r>
            <a:br>
              <a:rPr lang="en-US" sz="8800" dirty="0"/>
            </a:br>
            <a:endParaRPr lang="en-US" sz="8800" dirty="0">
              <a:solidFill>
                <a:schemeClr val="bg1"/>
              </a:solidFill>
              <a:cs typeface="Times New Roman" panose="02020603050405020304" pitchFamily="18" charset="0"/>
            </a:endParaRPr>
          </a:p>
        </p:txBody>
      </p:sp>
      <p:sp>
        <p:nvSpPr>
          <p:cNvPr id="9" name="TextBox 8">
            <a:extLst>
              <a:ext uri="{FF2B5EF4-FFF2-40B4-BE49-F238E27FC236}">
                <a16:creationId xmlns:a16="http://schemas.microsoft.com/office/drawing/2014/main" id="{4CD6D7A3-6512-43D6-965D-81BB8B01D695}"/>
              </a:ext>
            </a:extLst>
          </p:cNvPr>
          <p:cNvSpPr txBox="1"/>
          <p:nvPr/>
        </p:nvSpPr>
        <p:spPr>
          <a:xfrm>
            <a:off x="1313472" y="3338521"/>
            <a:ext cx="48978528" cy="1015663"/>
          </a:xfrm>
          <a:prstGeom prst="rect">
            <a:avLst/>
          </a:prstGeom>
          <a:noFill/>
        </p:spPr>
        <p:txBody>
          <a:bodyPr wrap="square">
            <a:spAutoFit/>
          </a:bodyPr>
          <a:lstStyle/>
          <a:p>
            <a:r>
              <a:rPr lang="en-US" sz="6000" b="1" dirty="0">
                <a:solidFill>
                  <a:schemeClr val="bg1"/>
                </a:solidFill>
              </a:rPr>
              <a:t>Eugene Lipov, </a:t>
            </a:r>
            <a:r>
              <a:rPr lang="en-US" sz="6000" b="1">
                <a:solidFill>
                  <a:schemeClr val="bg1"/>
                </a:solidFill>
              </a:rPr>
              <a:t>MD</a:t>
            </a:r>
            <a:r>
              <a:rPr lang="en-US" sz="6000" b="1" baseline="30000">
                <a:solidFill>
                  <a:schemeClr val="bg1"/>
                </a:solidFill>
              </a:rPr>
              <a:t>1,2*</a:t>
            </a:r>
            <a:r>
              <a:rPr lang="en-US" sz="6000" b="1">
                <a:solidFill>
                  <a:schemeClr val="bg1"/>
                </a:solidFill>
              </a:rPr>
              <a:t>, </a:t>
            </a:r>
            <a:r>
              <a:rPr lang="en-US" sz="6000" b="1" dirty="0">
                <a:solidFill>
                  <a:schemeClr val="bg1"/>
                </a:solidFill>
              </a:rPr>
              <a:t>Kaylee Stowe, OMS-III</a:t>
            </a:r>
            <a:r>
              <a:rPr lang="en-US" sz="6000" b="1" baseline="30000" dirty="0">
                <a:solidFill>
                  <a:schemeClr val="bg1"/>
                </a:solidFill>
              </a:rPr>
              <a:t>3</a:t>
            </a:r>
          </a:p>
        </p:txBody>
      </p:sp>
      <p:sp>
        <p:nvSpPr>
          <p:cNvPr id="11" name="TextBox 10">
            <a:extLst>
              <a:ext uri="{FF2B5EF4-FFF2-40B4-BE49-F238E27FC236}">
                <a16:creationId xmlns:a16="http://schemas.microsoft.com/office/drawing/2014/main" id="{D9D8FD34-1CC7-458E-AB2D-8F9BD103AC93}"/>
              </a:ext>
            </a:extLst>
          </p:cNvPr>
          <p:cNvSpPr txBox="1"/>
          <p:nvPr/>
        </p:nvSpPr>
        <p:spPr>
          <a:xfrm>
            <a:off x="1191539" y="4211893"/>
            <a:ext cx="25214580" cy="830997"/>
          </a:xfrm>
          <a:prstGeom prst="rect">
            <a:avLst/>
          </a:prstGeom>
          <a:noFill/>
        </p:spPr>
        <p:txBody>
          <a:bodyPr wrap="square">
            <a:spAutoFit/>
          </a:bodyPr>
          <a:lstStyle/>
          <a:p>
            <a:r>
              <a:rPr lang="en-US" sz="4800" baseline="30000" dirty="0">
                <a:solidFill>
                  <a:schemeClr val="bg1"/>
                </a:solidFill>
              </a:rPr>
              <a:t>1</a:t>
            </a:r>
            <a:r>
              <a:rPr lang="en-US" sz="4800" dirty="0">
                <a:solidFill>
                  <a:schemeClr val="bg1"/>
                </a:solidFill>
              </a:rPr>
              <a:t>Stella Center, Westmont IL, </a:t>
            </a:r>
            <a:r>
              <a:rPr lang="en-US" sz="4800" baseline="30000" dirty="0">
                <a:solidFill>
                  <a:schemeClr val="bg1"/>
                </a:solidFill>
              </a:rPr>
              <a:t>2</a:t>
            </a:r>
            <a:r>
              <a:rPr lang="en-US" sz="4800" dirty="0">
                <a:solidFill>
                  <a:schemeClr val="bg1"/>
                </a:solidFill>
              </a:rPr>
              <a:t>Department of Surgery, University of Illinois, </a:t>
            </a:r>
            <a:r>
              <a:rPr lang="en-US" sz="4800" baseline="30000" dirty="0">
                <a:solidFill>
                  <a:schemeClr val="bg1"/>
                </a:solidFill>
              </a:rPr>
              <a:t>3</a:t>
            </a:r>
            <a:r>
              <a:rPr lang="en-US" sz="4800" dirty="0">
                <a:solidFill>
                  <a:schemeClr val="bg1"/>
                </a:solidFill>
              </a:rPr>
              <a:t>Midwestern University </a:t>
            </a:r>
            <a:endParaRPr lang="en-US" sz="4800" baseline="30000" dirty="0">
              <a:solidFill>
                <a:schemeClr val="bg1"/>
              </a:solidFill>
            </a:endParaRPr>
          </a:p>
        </p:txBody>
      </p:sp>
      <p:sp>
        <p:nvSpPr>
          <p:cNvPr id="27" name="Rectangle 26">
            <a:extLst>
              <a:ext uri="{FF2B5EF4-FFF2-40B4-BE49-F238E27FC236}">
                <a16:creationId xmlns:a16="http://schemas.microsoft.com/office/drawing/2014/main" id="{E5D7817B-DF7C-46BA-8CB6-4CE469517BEF}"/>
              </a:ext>
            </a:extLst>
          </p:cNvPr>
          <p:cNvSpPr/>
          <p:nvPr/>
        </p:nvSpPr>
        <p:spPr>
          <a:xfrm>
            <a:off x="36708968" y="5673863"/>
            <a:ext cx="11871054" cy="7493497"/>
          </a:xfrm>
          <a:prstGeom prst="rect">
            <a:avLst/>
          </a:prstGeom>
          <a:solidFill>
            <a:schemeClr val="bg1"/>
          </a:solid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B21A10D-1D63-4726-97CA-EED1610780C4}"/>
              </a:ext>
            </a:extLst>
          </p:cNvPr>
          <p:cNvSpPr/>
          <p:nvPr/>
        </p:nvSpPr>
        <p:spPr>
          <a:xfrm>
            <a:off x="36708969" y="18188625"/>
            <a:ext cx="11871053" cy="6136248"/>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06E4F76-C3D3-4FE4-8FAC-09423A532435}"/>
              </a:ext>
            </a:extLst>
          </p:cNvPr>
          <p:cNvGrpSpPr/>
          <p:nvPr/>
        </p:nvGrpSpPr>
        <p:grpSpPr>
          <a:xfrm>
            <a:off x="1291810" y="5674737"/>
            <a:ext cx="11896131" cy="18650134"/>
            <a:chOff x="1365967" y="5573453"/>
            <a:chExt cx="11896131" cy="18462206"/>
          </a:xfrm>
        </p:grpSpPr>
        <p:sp>
          <p:nvSpPr>
            <p:cNvPr id="13" name="Rectangle 12">
              <a:extLst>
                <a:ext uri="{FF2B5EF4-FFF2-40B4-BE49-F238E27FC236}">
                  <a16:creationId xmlns:a16="http://schemas.microsoft.com/office/drawing/2014/main" id="{369B9B0C-8FB8-42F9-9333-EB382F1630D8}"/>
                </a:ext>
              </a:extLst>
            </p:cNvPr>
            <p:cNvSpPr/>
            <p:nvPr/>
          </p:nvSpPr>
          <p:spPr>
            <a:xfrm>
              <a:off x="1365967" y="5573453"/>
              <a:ext cx="11896131" cy="18462206"/>
            </a:xfrm>
            <a:prstGeom prst="rect">
              <a:avLst/>
            </a:prstGeom>
            <a:solidFill>
              <a:schemeClr val="bg1"/>
            </a:solid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A91EC45-BD8D-45A5-AE82-F131F0298D32}"/>
                </a:ext>
              </a:extLst>
            </p:cNvPr>
            <p:cNvSpPr txBox="1"/>
            <p:nvPr/>
          </p:nvSpPr>
          <p:spPr>
            <a:xfrm>
              <a:off x="1641786" y="6215396"/>
              <a:ext cx="11181711" cy="17640697"/>
            </a:xfrm>
            <a:prstGeom prst="rect">
              <a:avLst/>
            </a:prstGeom>
            <a:noFill/>
          </p:spPr>
          <p:txBody>
            <a:bodyPr wrap="square">
              <a:spAutoFit/>
            </a:bodyPr>
            <a:lstStyle/>
            <a:p>
              <a:r>
                <a:rPr lang="en-US" sz="3600" dirty="0">
                  <a:latin typeface="Times New Roman" panose="02020603050405020304" pitchFamily="18" charset="0"/>
                  <a:cs typeface="Times New Roman" panose="02020603050405020304" pitchFamily="18" charset="0"/>
                </a:rPr>
                <a:t>Anxiety disorders are common and affect a large proportion of the U.S. population, significantly impacting quality of life and daily functioning.  Common anxiety disorders include generalized anxiety disorder, social anxiety disorder, and panic disorder with or without agoraphobia. These disorders are associated with significant impairments in social and occupational functioning, increased healthcare utilization, and a reduced overall quality of life (</a:t>
              </a:r>
              <a:r>
                <a:rPr lang="en-US" sz="3600" dirty="0" err="1">
                  <a:latin typeface="Times New Roman" panose="02020603050405020304" pitchFamily="18" charset="0"/>
                  <a:cs typeface="Times New Roman" panose="02020603050405020304" pitchFamily="18" charset="0"/>
                </a:rPr>
                <a:t>Szuhany</a:t>
              </a:r>
              <a:r>
                <a:rPr lang="en-US" sz="3600" dirty="0">
                  <a:latin typeface="Times New Roman" panose="02020603050405020304" pitchFamily="18" charset="0"/>
                  <a:cs typeface="Times New Roman" panose="02020603050405020304" pitchFamily="18" charset="0"/>
                </a:rPr>
                <a:t>, 2022). Current treatment of anxiety consists of a combination of both pharmacology and psychotherapy</a:t>
              </a:r>
            </a:p>
            <a:p>
              <a:r>
                <a:rPr lang="en-US" sz="3600" dirty="0">
                  <a:latin typeface="Times New Roman" panose="02020603050405020304" pitchFamily="18" charset="0"/>
                  <a:cs typeface="Times New Roman" panose="02020603050405020304" pitchFamily="18" charset="0"/>
                </a:rPr>
                <a:t>(Gautam, 2017), with selective serotonin reuptake inhibitors (SSRIs) or serotonin-norepinephrine reuptake inhibitors (SNRIs) commonly used alongside cognitive-behavioral therapy as first-line interventions (</a:t>
              </a:r>
              <a:r>
                <a:rPr lang="en-US" sz="3600" dirty="0" err="1">
                  <a:latin typeface="Times New Roman" panose="02020603050405020304" pitchFamily="18" charset="0"/>
                  <a:cs typeface="Times New Roman" panose="02020603050405020304" pitchFamily="18" charset="0"/>
                </a:rPr>
                <a:t>Szuhany</a:t>
              </a:r>
              <a:r>
                <a:rPr lang="en-US" sz="3600" dirty="0">
                  <a:latin typeface="Times New Roman" panose="02020603050405020304" pitchFamily="18" charset="0"/>
                  <a:cs typeface="Times New Roman" panose="02020603050405020304" pitchFamily="18" charset="0"/>
                </a:rPr>
                <a:t>, 2022; Carpenter et al., 2018). One treatment area of particular interest is the cervical sympathetic block (CSB). CSB.  Stellate ganglion block (SGB), as well as the modern version known as dual sympathetic reset (DSR), where C4 and C6 injections are done on the same side, has been used safely for nearly 100 years to treat sympathetically mediated pain syndromes and other autonomic disorders (More, 1954). Local anesthetic injection of cervical sympathetic ganglions can lead to immediate reduction of NE, as well as the removal of extra sympathetic nerve fibers, leading to long-term reduction of NE.  CSB has level 1b evidence to support its use in PTSD; considering the well-established benefits of CSB in treating PTSD symptoms and the significant connection between PTSD and anxiety symptoms, with likely similar pathophysiology of increased norepinephrine, it can be conceptually understood that anxiety symptoms should also</a:t>
              </a:r>
            </a:p>
            <a:p>
              <a:r>
                <a:rPr lang="en-US" sz="3600" dirty="0">
                  <a:latin typeface="Times New Roman" panose="02020603050405020304" pitchFamily="18" charset="0"/>
                  <a:cs typeface="Times New Roman" panose="02020603050405020304" pitchFamily="18" charset="0"/>
                </a:rPr>
                <a:t>respond to CSB.</a:t>
              </a:r>
            </a:p>
          </p:txBody>
        </p:sp>
      </p:grpSp>
      <p:grpSp>
        <p:nvGrpSpPr>
          <p:cNvPr id="22" name="Group 21">
            <a:extLst>
              <a:ext uri="{FF2B5EF4-FFF2-40B4-BE49-F238E27FC236}">
                <a16:creationId xmlns:a16="http://schemas.microsoft.com/office/drawing/2014/main" id="{E722637A-66EC-40C1-B58E-CD2ABD77875F}"/>
              </a:ext>
            </a:extLst>
          </p:cNvPr>
          <p:cNvGrpSpPr/>
          <p:nvPr/>
        </p:nvGrpSpPr>
        <p:grpSpPr>
          <a:xfrm>
            <a:off x="14732870" y="5042890"/>
            <a:ext cx="20462987" cy="19281983"/>
            <a:chOff x="13536444" y="21155861"/>
            <a:chExt cx="13899016" cy="12031756"/>
          </a:xfrm>
          <a:solidFill>
            <a:schemeClr val="bg1"/>
          </a:solidFill>
        </p:grpSpPr>
        <p:sp>
          <p:nvSpPr>
            <p:cNvPr id="24" name="Rectangle 23">
              <a:extLst>
                <a:ext uri="{FF2B5EF4-FFF2-40B4-BE49-F238E27FC236}">
                  <a16:creationId xmlns:a16="http://schemas.microsoft.com/office/drawing/2014/main" id="{184C7A1E-BB3A-4AAE-BC00-AFE0F5A3018D}"/>
                </a:ext>
              </a:extLst>
            </p:cNvPr>
            <p:cNvSpPr/>
            <p:nvPr/>
          </p:nvSpPr>
          <p:spPr>
            <a:xfrm>
              <a:off x="13536444" y="21566383"/>
              <a:ext cx="13899016" cy="11621234"/>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97B57817-93A3-4384-973F-2665C5C0E9B6}"/>
                </a:ext>
              </a:extLst>
            </p:cNvPr>
            <p:cNvSpPr txBox="1"/>
            <p:nvPr/>
          </p:nvSpPr>
          <p:spPr>
            <a:xfrm>
              <a:off x="19393367" y="21155861"/>
              <a:ext cx="2108103" cy="576148"/>
            </a:xfrm>
            <a:prstGeom prst="rect">
              <a:avLst/>
            </a:prstGeom>
            <a:solidFill>
              <a:schemeClr val="tx1"/>
            </a:solidFill>
            <a:effectLst>
              <a:reflection blurRad="6350" stA="52000" endA="300" endPos="35000" dir="5400000" sy="-100000" algn="bl" rotWithShape="0"/>
            </a:effectLst>
          </p:spPr>
          <p:txBody>
            <a:bodyPr wrap="square" rtlCol="0">
              <a:spAutoFit/>
            </a:bodyPr>
            <a:lstStyle/>
            <a:p>
              <a:pPr algn="ctr"/>
              <a:r>
                <a:rPr lang="en-US" sz="5400" dirty="0">
                  <a:solidFill>
                    <a:schemeClr val="bg1"/>
                  </a:solidFill>
                  <a:latin typeface="Bangla MN" charset="0"/>
                  <a:ea typeface="Bangla MN" charset="0"/>
                  <a:cs typeface="Bangla MN" charset="0"/>
                </a:rPr>
                <a:t>Cases</a:t>
              </a:r>
            </a:p>
          </p:txBody>
        </p:sp>
      </p:grpSp>
      <p:sp>
        <p:nvSpPr>
          <p:cNvPr id="34" name="TextBox 33">
            <a:extLst>
              <a:ext uri="{FF2B5EF4-FFF2-40B4-BE49-F238E27FC236}">
                <a16:creationId xmlns:a16="http://schemas.microsoft.com/office/drawing/2014/main" id="{B0DE58CE-EA2D-463D-9275-80A08FBF649D}"/>
              </a:ext>
            </a:extLst>
          </p:cNvPr>
          <p:cNvSpPr txBox="1"/>
          <p:nvPr/>
        </p:nvSpPr>
        <p:spPr>
          <a:xfrm>
            <a:off x="15303912" y="6437158"/>
            <a:ext cx="19194968" cy="11603176"/>
          </a:xfrm>
          <a:prstGeom prst="rect">
            <a:avLst/>
          </a:prstGeom>
          <a:noFill/>
        </p:spPr>
        <p:txBody>
          <a:bodyPr wrap="square">
            <a:spAutoFit/>
          </a:bodyPr>
          <a:lstStyle/>
          <a:p>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METHODS</a:t>
            </a:r>
          </a:p>
          <a:p>
            <a:r>
              <a:rPr lang="en-US" sz="3200" dirty="0">
                <a:latin typeface="Times New Roman" panose="02020603050405020304" pitchFamily="18" charset="0"/>
                <a:cs typeface="Times New Roman" panose="02020603050405020304" pitchFamily="18" charset="0"/>
              </a:rPr>
              <a:t>Patients for this retrospective analysis were treated in multiple offices under the Stella center</a:t>
            </a:r>
          </a:p>
          <a:p>
            <a:r>
              <a:rPr lang="en-US" sz="3200" dirty="0">
                <a:latin typeface="Times New Roman" panose="02020603050405020304" pitchFamily="18" charset="0"/>
                <a:cs typeface="Times New Roman" panose="02020603050405020304" pitchFamily="18" charset="0"/>
              </a:rPr>
              <a:t>network, which is an international organization, providing CSB following a specific protocol which is noted below. 2,268 patients who had a GAD pre- /post-score within one month of treatment were included. For cervical sympathetic blockade description, see Lipov, 2022.  Psychiatric measure outcomes were completed with the GAD-7.  A change in GAD-7 score by 4 points is considered clinically significant.  Full remission is considered when patients have mild or greater anxiety that was reduced to no anxiety. Partial remission is considered when patients have moderate or greater anxiety that was reduced to mild anxiety.  </a:t>
            </a:r>
          </a:p>
          <a:p>
            <a:r>
              <a:rPr lang="en-US" sz="3600" b="1" dirty="0">
                <a:latin typeface="Times New Roman" panose="02020603050405020304" pitchFamily="18" charset="0"/>
                <a:cs typeface="Times New Roman" panose="02020603050405020304" pitchFamily="18" charset="0"/>
              </a:rPr>
              <a:t>RESULTS</a:t>
            </a:r>
            <a:endParaRPr lang="en-US" sz="36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From baseline to one-month post-procedure, data from 2,268 patients were analyzed. </a:t>
            </a:r>
          </a:p>
          <a:p>
            <a:r>
              <a:rPr lang="en-US" sz="3200" b="1" dirty="0">
                <a:latin typeface="Times New Roman" panose="02020603050405020304" pitchFamily="18" charset="0"/>
                <a:cs typeface="Times New Roman" panose="02020603050405020304" pitchFamily="18" charset="0"/>
              </a:rPr>
              <a:t>Severe anxiety: </a:t>
            </a:r>
            <a:r>
              <a:rPr lang="en-US" sz="3200" dirty="0">
                <a:latin typeface="Times New Roman" panose="02020603050405020304" pitchFamily="18" charset="0"/>
                <a:cs typeface="Times New Roman" panose="02020603050405020304" pitchFamily="18" charset="0"/>
              </a:rPr>
              <a:t>1,378 patients had severe anxiety, with an average baseline score of 18.23. Following CSB treatment, the average GAD-7 score decreased to 9.49, reflecting an average reduction of 8.74 (48%) points. A clinically significant response was observed in 79% of patients, with 30% achieved full remission and 39% achieving partial remission.</a:t>
            </a:r>
          </a:p>
          <a:p>
            <a:r>
              <a:rPr lang="en-US" sz="3200" b="1" dirty="0">
                <a:latin typeface="Times New Roman" panose="02020603050405020304" pitchFamily="18" charset="0"/>
                <a:cs typeface="Times New Roman" panose="02020603050405020304" pitchFamily="18" charset="0"/>
              </a:rPr>
              <a:t>Moderate anxiety: </a:t>
            </a:r>
            <a:r>
              <a:rPr lang="en-US" sz="3200" dirty="0">
                <a:latin typeface="Times New Roman" panose="02020603050405020304" pitchFamily="18" charset="0"/>
                <a:cs typeface="Times New Roman" panose="02020603050405020304" pitchFamily="18" charset="0"/>
              </a:rPr>
              <a:t>574 patients had moderate anxiety, with an average baseline score of 12.29. Following CSB treatment, the average GAD-7 score decreased to 6.5, reflecting an average reduction of 5.79 points (47%). A clinically significant response was observed in 77% of patients, with 46% achieving</a:t>
            </a:r>
          </a:p>
          <a:p>
            <a:r>
              <a:rPr lang="en-US" sz="3200" dirty="0">
                <a:latin typeface="Times New Roman" panose="02020603050405020304" pitchFamily="18" charset="0"/>
                <a:cs typeface="Times New Roman" panose="02020603050405020304" pitchFamily="18" charset="0"/>
              </a:rPr>
              <a:t>full remission and 44% experiencing partial remission.</a:t>
            </a:r>
          </a:p>
          <a:p>
            <a:r>
              <a:rPr lang="en-US" sz="3200" b="1" dirty="0">
                <a:latin typeface="Times New Roman" panose="02020603050405020304" pitchFamily="18" charset="0"/>
                <a:cs typeface="Times New Roman" panose="02020603050405020304" pitchFamily="18" charset="0"/>
              </a:rPr>
              <a:t>Mild anxiety: </a:t>
            </a:r>
            <a:r>
              <a:rPr lang="en-US" sz="3200" dirty="0">
                <a:latin typeface="Times New Roman" panose="02020603050405020304" pitchFamily="18" charset="0"/>
                <a:cs typeface="Times New Roman" panose="02020603050405020304" pitchFamily="18" charset="0"/>
              </a:rPr>
              <a:t>316 patients had mild anxiety, the average baseline score was 7.33. Following CSB</a:t>
            </a:r>
          </a:p>
          <a:p>
            <a:r>
              <a:rPr lang="en-US" sz="3200" dirty="0">
                <a:latin typeface="Times New Roman" panose="02020603050405020304" pitchFamily="18" charset="0"/>
                <a:cs typeface="Times New Roman" panose="02020603050405020304" pitchFamily="18" charset="0"/>
              </a:rPr>
              <a:t>treatment, the average GAD-7 score decreased to 4.94, representing an average reduction of 2.39</a:t>
            </a:r>
          </a:p>
          <a:p>
            <a:r>
              <a:rPr lang="en-US" sz="3200" dirty="0">
                <a:latin typeface="Times New Roman" panose="02020603050405020304" pitchFamily="18" charset="0"/>
                <a:cs typeface="Times New Roman" panose="02020603050405020304" pitchFamily="18" charset="0"/>
              </a:rPr>
              <a:t>points (33%). A clinically significant response was observed in 53% of patients, while 57%</a:t>
            </a:r>
          </a:p>
          <a:p>
            <a:r>
              <a:rPr lang="en-US" sz="3200" dirty="0">
                <a:latin typeface="Times New Roman" panose="02020603050405020304" pitchFamily="18" charset="0"/>
                <a:cs typeface="Times New Roman" panose="02020603050405020304" pitchFamily="18" charset="0"/>
              </a:rPr>
              <a:t>achieved full remission.</a:t>
            </a:r>
          </a:p>
          <a:p>
            <a:endParaRPr lang="en-US" sz="3600" dirty="0">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EF35B1DE-3F89-41B7-9ABA-D5589999B7E1}"/>
              </a:ext>
            </a:extLst>
          </p:cNvPr>
          <p:cNvSpPr txBox="1"/>
          <p:nvPr/>
        </p:nvSpPr>
        <p:spPr>
          <a:xfrm>
            <a:off x="37167675" y="5994115"/>
            <a:ext cx="11066922" cy="7817525"/>
          </a:xfrm>
          <a:prstGeom prst="rect">
            <a:avLst/>
          </a:prstGeom>
          <a:noFill/>
        </p:spPr>
        <p:txBody>
          <a:bodyPr wrap="square">
            <a:spAutoFit/>
          </a:bodyPr>
          <a:lstStyle/>
          <a:p>
            <a:r>
              <a:rPr lang="en-US" sz="3200" dirty="0">
                <a:latin typeface="Times New Roman" panose="02020603050405020304" pitchFamily="18" charset="0"/>
                <a:cs typeface="Times New Roman" panose="02020603050405020304" pitchFamily="18" charset="0"/>
              </a:rPr>
              <a:t>The overlap of PTSD and anxiety symptoms is common and, therefore, allows for the extrapolation of the same mechanism to work for an alternate diagnosis, such as generalized anxiety disorder (GAD). This overlap is likely due to a common mechanism involving norepinephrine (NE) concentrations, which are affected by the NE system and can modulate</a:t>
            </a:r>
          </a:p>
          <a:p>
            <a:r>
              <a:rPr lang="en-US" sz="3200" dirty="0">
                <a:latin typeface="Times New Roman" panose="02020603050405020304" pitchFamily="18" charset="0"/>
                <a:cs typeface="Times New Roman" panose="02020603050405020304" pitchFamily="18" charset="0"/>
              </a:rPr>
              <a:t>anxiety disorders such as PTSD. In these disorders, there appears to be a complex dysregulation of NE system function, secondary to changes in the locus coeruleus. Many symptoms of these disorders are attributable to abnormalities within distributed neural circuits regulated by NE, or dysregulation and increased NE levels. (Ressler, 2001) The NE dysfunction is likely correctable by CSB as described in more detail in prior publication (Lipov, 2009).</a:t>
            </a:r>
          </a:p>
          <a:p>
            <a:pPr marL="0" marR="0">
              <a:spcBef>
                <a:spcPts val="0"/>
              </a:spcBef>
              <a:spcAft>
                <a:spcPts val="0"/>
              </a:spcAft>
            </a:pPr>
            <a:endParaRPr lang="en-US" sz="5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TextBox 1"/>
          <p:cNvSpPr txBox="1"/>
          <p:nvPr/>
        </p:nvSpPr>
        <p:spPr>
          <a:xfrm>
            <a:off x="4561793" y="5212198"/>
            <a:ext cx="4734132" cy="923330"/>
          </a:xfrm>
          <a:prstGeom prst="rect">
            <a:avLst/>
          </a:prstGeom>
          <a:solidFill>
            <a:schemeClr val="tx1"/>
          </a:solidFill>
          <a:effectLst>
            <a:outerShdw blurRad="50800" dist="38100" dir="2700000" algn="tl" rotWithShape="0">
              <a:prstClr val="black">
                <a:alpha val="40000"/>
              </a:prstClr>
            </a:outerShdw>
            <a:reflection blurRad="6350" stA="52000" endA="300" endPos="35000" dir="5400000" sy="-100000" algn="bl" rotWithShape="0"/>
          </a:effectLst>
        </p:spPr>
        <p:txBody>
          <a:bodyPr wrap="square" rtlCol="0">
            <a:spAutoFit/>
          </a:bodyPr>
          <a:lstStyle/>
          <a:p>
            <a:pPr algn="ctr"/>
            <a:r>
              <a:rPr lang="en-US" sz="5400" dirty="0">
                <a:solidFill>
                  <a:schemeClr val="bg1"/>
                </a:solidFill>
                <a:latin typeface="Bangla MN" charset="0"/>
                <a:ea typeface="Bangla MN" charset="0"/>
                <a:cs typeface="Bangla MN" charset="0"/>
              </a:rPr>
              <a:t>Background</a:t>
            </a:r>
          </a:p>
        </p:txBody>
      </p:sp>
      <p:sp>
        <p:nvSpPr>
          <p:cNvPr id="29" name="TextBox 28">
            <a:extLst>
              <a:ext uri="{FF2B5EF4-FFF2-40B4-BE49-F238E27FC236}">
                <a16:creationId xmlns:a16="http://schemas.microsoft.com/office/drawing/2014/main" id="{97B57817-93A3-4384-973F-2665C5C0E9B6}"/>
              </a:ext>
            </a:extLst>
          </p:cNvPr>
          <p:cNvSpPr txBox="1"/>
          <p:nvPr/>
        </p:nvSpPr>
        <p:spPr>
          <a:xfrm>
            <a:off x="40340916" y="5100254"/>
            <a:ext cx="4607157" cy="923330"/>
          </a:xfrm>
          <a:prstGeom prst="rect">
            <a:avLst/>
          </a:prstGeom>
          <a:solidFill>
            <a:schemeClr val="tx1"/>
          </a:solidFill>
          <a:effectLst>
            <a:reflection blurRad="6350" stA="52000" endA="300" endPos="35000" dir="5400000" sy="-100000" algn="bl" rotWithShape="0"/>
          </a:effectLst>
        </p:spPr>
        <p:txBody>
          <a:bodyPr wrap="square" rtlCol="0">
            <a:spAutoFit/>
          </a:bodyPr>
          <a:lstStyle/>
          <a:p>
            <a:pPr algn="ctr"/>
            <a:r>
              <a:rPr lang="en-US" sz="5400" dirty="0">
                <a:solidFill>
                  <a:schemeClr val="bg1"/>
                </a:solidFill>
                <a:latin typeface="Bangla MN" charset="0"/>
                <a:ea typeface="Bangla MN" charset="0"/>
                <a:cs typeface="Bangla MN" charset="0"/>
              </a:rPr>
              <a:t>Discussion</a:t>
            </a:r>
          </a:p>
        </p:txBody>
      </p:sp>
      <p:sp>
        <p:nvSpPr>
          <p:cNvPr id="36" name="TextBox 35">
            <a:extLst>
              <a:ext uri="{FF2B5EF4-FFF2-40B4-BE49-F238E27FC236}">
                <a16:creationId xmlns:a16="http://schemas.microsoft.com/office/drawing/2014/main" id="{97B57817-93A3-4384-973F-2665C5C0E9B6}"/>
              </a:ext>
            </a:extLst>
          </p:cNvPr>
          <p:cNvSpPr txBox="1"/>
          <p:nvPr/>
        </p:nvSpPr>
        <p:spPr>
          <a:xfrm>
            <a:off x="40340918" y="17561962"/>
            <a:ext cx="4607157" cy="923330"/>
          </a:xfrm>
          <a:prstGeom prst="rect">
            <a:avLst/>
          </a:prstGeom>
          <a:solidFill>
            <a:schemeClr val="tx1"/>
          </a:solidFill>
          <a:effectLst>
            <a:reflection blurRad="6350" stA="52000" endA="300" endPos="35000" dir="5400000" sy="-100000" algn="bl" rotWithShape="0"/>
          </a:effectLst>
        </p:spPr>
        <p:txBody>
          <a:bodyPr wrap="square" rtlCol="0">
            <a:spAutoFit/>
          </a:bodyPr>
          <a:lstStyle/>
          <a:p>
            <a:pPr algn="ctr"/>
            <a:r>
              <a:rPr lang="en-US" sz="5400" dirty="0">
                <a:solidFill>
                  <a:schemeClr val="bg1"/>
                </a:solidFill>
                <a:latin typeface="Bangla MN" charset="0"/>
                <a:ea typeface="Bangla MN" charset="0"/>
                <a:cs typeface="Bangla MN" charset="0"/>
              </a:rPr>
              <a:t>References</a:t>
            </a:r>
          </a:p>
        </p:txBody>
      </p:sp>
      <p:sp>
        <p:nvSpPr>
          <p:cNvPr id="7" name="TextBox 6">
            <a:extLst>
              <a:ext uri="{FF2B5EF4-FFF2-40B4-BE49-F238E27FC236}">
                <a16:creationId xmlns:a16="http://schemas.microsoft.com/office/drawing/2014/main" id="{A58B91E2-4B7F-5FD5-AD09-06D9340E6C42}"/>
              </a:ext>
            </a:extLst>
          </p:cNvPr>
          <p:cNvSpPr txBox="1"/>
          <p:nvPr/>
        </p:nvSpPr>
        <p:spPr>
          <a:xfrm>
            <a:off x="37111033" y="18588949"/>
            <a:ext cx="11066922" cy="5262979"/>
          </a:xfrm>
          <a:prstGeom prst="rect">
            <a:avLst/>
          </a:prstGeom>
          <a:noFill/>
        </p:spPr>
        <p:txBody>
          <a:bodyPr wrap="square">
            <a:spAutoFit/>
          </a:bodyPr>
          <a:lstStyle/>
          <a:p>
            <a:pPr marL="0" marR="0">
              <a:spcBef>
                <a:spcPts val="0"/>
              </a:spcBef>
              <a:spcAft>
                <a:spcPts val="0"/>
              </a:spcAft>
            </a:pPr>
            <a:r>
              <a:rPr lang="en-US" sz="2800" dirty="0" err="1">
                <a:effectLst/>
                <a:latin typeface="Times New Roman" panose="02020603050405020304" pitchFamily="18" charset="0"/>
                <a:ea typeface="Times New Roman" panose="02020603050405020304" pitchFamily="18" charset="0"/>
              </a:rPr>
              <a:t>Szuhany</a:t>
            </a:r>
            <a:r>
              <a:rPr lang="en-US" sz="2800" dirty="0">
                <a:effectLst/>
                <a:latin typeface="Times New Roman" panose="02020603050405020304" pitchFamily="18" charset="0"/>
                <a:ea typeface="Times New Roman" panose="02020603050405020304" pitchFamily="18" charset="0"/>
              </a:rPr>
              <a:t>, K.L.; Simon, N.M. Anxiety Disorders: A Review. JAMA 2022, 328, 2431–2445. </a:t>
            </a: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rPr>
              <a:t>Gautam, S. (2017). Pharmacotherapy in anxiety disorders. Indian Journal of Psychiatry, 59(1), 4-9.</a:t>
            </a: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hlinkClick r:id="rId5"/>
              </a:rPr>
              <a:t>https://doi.org/10.4103/0019-5545.198320</a:t>
            </a:r>
            <a:endParaRPr lang="en-US" sz="2800" dirty="0">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rPr>
              <a:t>Moore, D.C. Stellate Ganglion Block: Techniques, Indications, Uses; Thomas: Springfield, IL, USA, 1954.</a:t>
            </a: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rPr>
              <a:t>Lipov, E.G.; Jacobs, R.; Springer, S.; Candido, K.D.; Knezevic, N.N. Utility of Cervical Sympathetic Block</a:t>
            </a: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rPr>
              <a:t>in Treating Post-Traumatic Stress Disorder in Multiple Cohorts: A Retrospective Analysis. Pain Physician</a:t>
            </a:r>
          </a:p>
          <a:p>
            <a:pPr marL="0" marR="0">
              <a:spcBef>
                <a:spcPts val="0"/>
              </a:spcBef>
              <a:spcAft>
                <a:spcPts val="0"/>
              </a:spcAft>
            </a:pPr>
            <a:r>
              <a:rPr lang="en-US" sz="2800" dirty="0">
                <a:effectLst/>
                <a:latin typeface="Times New Roman" panose="02020603050405020304" pitchFamily="18" charset="0"/>
                <a:ea typeface="Times New Roman" panose="02020603050405020304" pitchFamily="18" charset="0"/>
              </a:rPr>
              <a:t>2022, 25, 77–85.</a:t>
            </a:r>
          </a:p>
        </p:txBody>
      </p:sp>
      <p:sp>
        <p:nvSpPr>
          <p:cNvPr id="8" name="Rectangle 7">
            <a:extLst>
              <a:ext uri="{FF2B5EF4-FFF2-40B4-BE49-F238E27FC236}">
                <a16:creationId xmlns:a16="http://schemas.microsoft.com/office/drawing/2014/main" id="{E4FADFF0-939D-6E48-10C4-904B1FEB5EAB}"/>
              </a:ext>
            </a:extLst>
          </p:cNvPr>
          <p:cNvSpPr/>
          <p:nvPr/>
        </p:nvSpPr>
        <p:spPr>
          <a:xfrm>
            <a:off x="36708968" y="13740969"/>
            <a:ext cx="11871054" cy="3782084"/>
          </a:xfrm>
          <a:prstGeom prst="rect">
            <a:avLst/>
          </a:prstGeom>
          <a:solidFill>
            <a:schemeClr val="bg1"/>
          </a:solid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A4573C91-28BB-7429-700B-9D72173726B2}"/>
              </a:ext>
            </a:extLst>
          </p:cNvPr>
          <p:cNvSpPr txBox="1"/>
          <p:nvPr/>
        </p:nvSpPr>
        <p:spPr>
          <a:xfrm>
            <a:off x="40257629" y="13349975"/>
            <a:ext cx="4607157" cy="923330"/>
          </a:xfrm>
          <a:prstGeom prst="rect">
            <a:avLst/>
          </a:prstGeom>
          <a:solidFill>
            <a:schemeClr val="tx1"/>
          </a:solidFill>
          <a:effectLst>
            <a:reflection blurRad="6350" stA="52000" endA="300" endPos="35000" dir="5400000" sy="-100000" algn="bl" rotWithShape="0"/>
          </a:effectLst>
        </p:spPr>
        <p:txBody>
          <a:bodyPr wrap="square" rtlCol="0">
            <a:spAutoFit/>
          </a:bodyPr>
          <a:lstStyle/>
          <a:p>
            <a:pPr algn="ctr"/>
            <a:r>
              <a:rPr lang="en-US" sz="5400">
                <a:solidFill>
                  <a:schemeClr val="bg1"/>
                </a:solidFill>
                <a:latin typeface="Bangla MN" charset="0"/>
                <a:ea typeface="Bangla MN" charset="0"/>
                <a:cs typeface="Bangla MN" charset="0"/>
              </a:rPr>
              <a:t>Conclusion</a:t>
            </a:r>
            <a:endParaRPr lang="en-US" sz="5400" dirty="0">
              <a:solidFill>
                <a:schemeClr val="bg1"/>
              </a:solidFill>
              <a:latin typeface="Bangla MN" charset="0"/>
              <a:ea typeface="Bangla MN" charset="0"/>
              <a:cs typeface="Bangla MN" charset="0"/>
            </a:endParaRPr>
          </a:p>
        </p:txBody>
      </p:sp>
      <p:sp>
        <p:nvSpPr>
          <p:cNvPr id="12" name="TextBox 11">
            <a:extLst>
              <a:ext uri="{FF2B5EF4-FFF2-40B4-BE49-F238E27FC236}">
                <a16:creationId xmlns:a16="http://schemas.microsoft.com/office/drawing/2014/main" id="{B67B9677-3BB6-D727-8C0A-1D9302626C4A}"/>
              </a:ext>
            </a:extLst>
          </p:cNvPr>
          <p:cNvSpPr txBox="1"/>
          <p:nvPr/>
        </p:nvSpPr>
        <p:spPr>
          <a:xfrm>
            <a:off x="37027746" y="14426921"/>
            <a:ext cx="11066922" cy="2677656"/>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Overall, CSB treatment resulted in a decrease in GAD-7 scores of near twice the minimal clinically important difference for treating anxiety. This effect was sustained for up to six months following the CSB injection. Thus, CSB should be explored as a safe and rational therapeutic option for treating generalized anxiety disorder (GAD) symptoms or other anxiety disorders (e.g., panic disorder, social anxiety disorder, specific phobias).</a:t>
            </a:r>
          </a:p>
        </p:txBody>
      </p:sp>
      <p:pic>
        <p:nvPicPr>
          <p:cNvPr id="14" name="Picture 13">
            <a:extLst>
              <a:ext uri="{FF2B5EF4-FFF2-40B4-BE49-F238E27FC236}">
                <a16:creationId xmlns:a16="http://schemas.microsoft.com/office/drawing/2014/main" id="{886940D0-BADE-3EC5-73C4-202F03696C2A}"/>
              </a:ext>
            </a:extLst>
          </p:cNvPr>
          <p:cNvPicPr>
            <a:picLocks noChangeAspect="1"/>
          </p:cNvPicPr>
          <p:nvPr/>
        </p:nvPicPr>
        <p:blipFill>
          <a:blip r:embed="rId6"/>
          <a:stretch>
            <a:fillRect/>
          </a:stretch>
        </p:blipFill>
        <p:spPr>
          <a:xfrm>
            <a:off x="17068163" y="17495748"/>
            <a:ext cx="15667974" cy="6647729"/>
          </a:xfrm>
          <a:prstGeom prst="rect">
            <a:avLst/>
          </a:prstGeom>
        </p:spPr>
      </p:pic>
    </p:spTree>
    <p:extLst>
      <p:ext uri="{BB962C8B-B14F-4D97-AF65-F5344CB8AC3E}">
        <p14:creationId xmlns:p14="http://schemas.microsoft.com/office/powerpoint/2010/main" val="1343041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19347</TotalTime>
  <Words>1056</Words>
  <Application>Microsoft Macintosh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Bangla MN</vt:lpstr>
      <vt:lpstr>Calibri</vt:lpstr>
      <vt:lpstr>Calibri Light</vt:lpstr>
      <vt:lpstr>Times New Roman</vt:lpstr>
      <vt:lpstr>Trade Gothic LT W01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Duricka</dc:creator>
  <cp:lastModifiedBy>Stowe, Kaylee-IL CCOM 27</cp:lastModifiedBy>
  <cp:revision>49</cp:revision>
  <dcterms:created xsi:type="dcterms:W3CDTF">2021-09-22T18:19:18Z</dcterms:created>
  <dcterms:modified xsi:type="dcterms:W3CDTF">2026-03-20T14:20:03Z</dcterms:modified>
</cp:coreProperties>
</file>