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BCA781-C072-4F52-AE11-4E74944D19BF}" v="8" dt="2026-02-09T21:37:34.2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rdan Patierno" userId="122e96f37b67999b" providerId="LiveId" clId="{6E095369-49A1-4911-A2B2-41D1C0166071}"/>
    <pc:docChg chg="undo custSel modSld">
      <pc:chgData name="Jordan Patierno" userId="122e96f37b67999b" providerId="LiveId" clId="{6E095369-49A1-4911-A2B2-41D1C0166071}" dt="2026-02-09T21:53:22.523" v="348" actId="20577"/>
      <pc:docMkLst>
        <pc:docMk/>
      </pc:docMkLst>
      <pc:sldChg chg="addSp delSp modSp mod">
        <pc:chgData name="Jordan Patierno" userId="122e96f37b67999b" providerId="LiveId" clId="{6E095369-49A1-4911-A2B2-41D1C0166071}" dt="2026-02-09T21:53:22.523" v="348" actId="20577"/>
        <pc:sldMkLst>
          <pc:docMk/>
          <pc:sldMk cId="3929137197" sldId="264"/>
        </pc:sldMkLst>
        <pc:spChg chg="mod">
          <ac:chgData name="Jordan Patierno" userId="122e96f37b67999b" providerId="LiveId" clId="{6E095369-49A1-4911-A2B2-41D1C0166071}" dt="2026-02-09T21:26:19.391" v="73" actId="14100"/>
          <ac:spMkLst>
            <pc:docMk/>
            <pc:sldMk cId="3929137197" sldId="264"/>
            <ac:spMk id="2" creationId="{22F42D1C-17B6-E9D2-7827-293449D57048}"/>
          </ac:spMkLst>
        </pc:spChg>
        <pc:spChg chg="mod">
          <ac:chgData name="Jordan Patierno" userId="122e96f37b67999b" providerId="LiveId" clId="{6E095369-49A1-4911-A2B2-41D1C0166071}" dt="2026-02-09T21:31:05.721" v="144" actId="1076"/>
          <ac:spMkLst>
            <pc:docMk/>
            <pc:sldMk cId="3929137197" sldId="264"/>
            <ac:spMk id="7" creationId="{0D7B22D3-67D5-6A66-9BAA-BD9B19A1780A}"/>
          </ac:spMkLst>
        </pc:spChg>
        <pc:spChg chg="mod">
          <ac:chgData name="Jordan Patierno" userId="122e96f37b67999b" providerId="LiveId" clId="{6E095369-49A1-4911-A2B2-41D1C0166071}" dt="2026-02-09T21:29:44.808" v="132" actId="1076"/>
          <ac:spMkLst>
            <pc:docMk/>
            <pc:sldMk cId="3929137197" sldId="264"/>
            <ac:spMk id="12" creationId="{C61C62D6-F92D-14AC-C670-8D075A13E498}"/>
          </ac:spMkLst>
        </pc:spChg>
        <pc:spChg chg="mod">
          <ac:chgData name="Jordan Patierno" userId="122e96f37b67999b" providerId="LiveId" clId="{6E095369-49A1-4911-A2B2-41D1C0166071}" dt="2026-02-09T21:26:11.997" v="72" actId="14100"/>
          <ac:spMkLst>
            <pc:docMk/>
            <pc:sldMk cId="3929137197" sldId="264"/>
            <ac:spMk id="14" creationId="{A6B47577-0B39-B0F5-C5A8-B971F3E105AB}"/>
          </ac:spMkLst>
        </pc:spChg>
        <pc:spChg chg="mod">
          <ac:chgData name="Jordan Patierno" userId="122e96f37b67999b" providerId="LiveId" clId="{6E095369-49A1-4911-A2B2-41D1C0166071}" dt="2026-02-09T21:26:41.851" v="76" actId="1076"/>
          <ac:spMkLst>
            <pc:docMk/>
            <pc:sldMk cId="3929137197" sldId="264"/>
            <ac:spMk id="18" creationId="{E8963F67-0B05-A3C5-B816-1A64B0869FAE}"/>
          </ac:spMkLst>
        </pc:spChg>
        <pc:spChg chg="add del mod">
          <ac:chgData name="Jordan Patierno" userId="122e96f37b67999b" providerId="LiveId" clId="{6E095369-49A1-4911-A2B2-41D1C0166071}" dt="2026-02-09T21:25:42.921" v="68" actId="20577"/>
          <ac:spMkLst>
            <pc:docMk/>
            <pc:sldMk cId="3929137197" sldId="264"/>
            <ac:spMk id="20" creationId="{DA32CF8E-8D17-F98B-70C3-D8DE6671440A}"/>
          </ac:spMkLst>
        </pc:spChg>
        <pc:spChg chg="mod">
          <ac:chgData name="Jordan Patierno" userId="122e96f37b67999b" providerId="LiveId" clId="{6E095369-49A1-4911-A2B2-41D1C0166071}" dt="2026-02-09T21:26:54.375" v="77" actId="1076"/>
          <ac:spMkLst>
            <pc:docMk/>
            <pc:sldMk cId="3929137197" sldId="264"/>
            <ac:spMk id="23" creationId="{877ADB46-4B2A-B181-79F5-ADC7470889AA}"/>
          </ac:spMkLst>
        </pc:spChg>
        <pc:spChg chg="mod">
          <ac:chgData name="Jordan Patierno" userId="122e96f37b67999b" providerId="LiveId" clId="{6E095369-49A1-4911-A2B2-41D1C0166071}" dt="2026-02-09T21:30:52.436" v="143" actId="20577"/>
          <ac:spMkLst>
            <pc:docMk/>
            <pc:sldMk cId="3929137197" sldId="264"/>
            <ac:spMk id="25" creationId="{8429EC53-77E1-290C-6103-7F282A78B245}"/>
          </ac:spMkLst>
        </pc:spChg>
        <pc:spChg chg="mod">
          <ac:chgData name="Jordan Patierno" userId="122e96f37b67999b" providerId="LiveId" clId="{6E095369-49A1-4911-A2B2-41D1C0166071}" dt="2026-02-09T21:28:24.607" v="86" actId="1076"/>
          <ac:spMkLst>
            <pc:docMk/>
            <pc:sldMk cId="3929137197" sldId="264"/>
            <ac:spMk id="28" creationId="{B96D8805-A53D-F999-C35C-90A440CED0F9}"/>
          </ac:spMkLst>
        </pc:spChg>
        <pc:spChg chg="mod">
          <ac:chgData name="Jordan Patierno" userId="122e96f37b67999b" providerId="LiveId" clId="{6E095369-49A1-4911-A2B2-41D1C0166071}" dt="2026-02-09T21:32:46.526" v="154" actId="20577"/>
          <ac:spMkLst>
            <pc:docMk/>
            <pc:sldMk cId="3929137197" sldId="264"/>
            <ac:spMk id="29" creationId="{EF768D8A-0D95-5496-A28A-F7CC80ADA896}"/>
          </ac:spMkLst>
        </pc:spChg>
        <pc:spChg chg="mod">
          <ac:chgData name="Jordan Patierno" userId="122e96f37b67999b" providerId="LiveId" clId="{6E095369-49A1-4911-A2B2-41D1C0166071}" dt="2026-02-09T21:30:08.739" v="134" actId="1076"/>
          <ac:spMkLst>
            <pc:docMk/>
            <pc:sldMk cId="3929137197" sldId="264"/>
            <ac:spMk id="30" creationId="{83501C19-709E-D528-BD6D-7CA857F90D4A}"/>
          </ac:spMkLst>
        </pc:spChg>
        <pc:spChg chg="mod">
          <ac:chgData name="Jordan Patierno" userId="122e96f37b67999b" providerId="LiveId" clId="{6E095369-49A1-4911-A2B2-41D1C0166071}" dt="2026-02-09T21:26:29.120" v="75" actId="1076"/>
          <ac:spMkLst>
            <pc:docMk/>
            <pc:sldMk cId="3929137197" sldId="264"/>
            <ac:spMk id="31" creationId="{4ABA0543-E77B-0D40-254D-423A1B0938CE}"/>
          </ac:spMkLst>
        </pc:spChg>
        <pc:spChg chg="mod">
          <ac:chgData name="Jordan Patierno" userId="122e96f37b67999b" providerId="LiveId" clId="{6E095369-49A1-4911-A2B2-41D1C0166071}" dt="2026-02-09T21:53:22.523" v="348" actId="20577"/>
          <ac:spMkLst>
            <pc:docMk/>
            <pc:sldMk cId="3929137197" sldId="264"/>
            <ac:spMk id="71" creationId="{61A60402-A772-CDBA-CD34-B817402AD902}"/>
          </ac:spMkLst>
        </pc:spChg>
        <pc:spChg chg="mod">
          <ac:chgData name="Jordan Patierno" userId="122e96f37b67999b" providerId="LiveId" clId="{6E095369-49A1-4911-A2B2-41D1C0166071}" dt="2026-02-09T21:48:46.054" v="337" actId="313"/>
          <ac:spMkLst>
            <pc:docMk/>
            <pc:sldMk cId="3929137197" sldId="264"/>
            <ac:spMk id="72" creationId="{2819EB4E-C49E-5F66-CC88-140DCA90A429}"/>
          </ac:spMkLst>
        </pc:spChg>
        <pc:spChg chg="mod">
          <ac:chgData name="Jordan Patierno" userId="122e96f37b67999b" providerId="LiveId" clId="{6E095369-49A1-4911-A2B2-41D1C0166071}" dt="2026-02-09T21:34:58.410" v="184" actId="20577"/>
          <ac:spMkLst>
            <pc:docMk/>
            <pc:sldMk cId="3929137197" sldId="264"/>
            <ac:spMk id="73" creationId="{7E85BDE4-6FAC-C963-9A8E-CD0A508FCE3B}"/>
          </ac:spMkLst>
        </pc:spChg>
        <pc:picChg chg="add mod">
          <ac:chgData name="Jordan Patierno" userId="122e96f37b67999b" providerId="LiveId" clId="{6E095369-49A1-4911-A2B2-41D1C0166071}" dt="2026-02-09T21:36:35.575" v="190" actId="14100"/>
          <ac:picMkLst>
            <pc:docMk/>
            <pc:sldMk cId="3929137197" sldId="264"/>
            <ac:picMk id="20" creationId="{02D49CA9-C9EB-F343-E27A-BA06A1E8A33C}"/>
          </ac:picMkLst>
        </pc:picChg>
        <pc:picChg chg="mod">
          <ac:chgData name="Jordan Patierno" userId="122e96f37b67999b" providerId="LiveId" clId="{6E095369-49A1-4911-A2B2-41D1C0166071}" dt="2026-02-09T21:45:47.257" v="288" actId="1076"/>
          <ac:picMkLst>
            <pc:docMk/>
            <pc:sldMk cId="3929137197" sldId="264"/>
            <ac:picMk id="79" creationId="{CEA1BEF3-F74D-0979-B154-82BBE6472568}"/>
          </ac:picMkLst>
        </pc:picChg>
        <pc:picChg chg="add del mod">
          <ac:chgData name="Jordan Patierno" userId="122e96f37b67999b" providerId="LiveId" clId="{6E095369-49A1-4911-A2B2-41D1C0166071}" dt="2026-02-09T21:37:34.238" v="195" actId="478"/>
          <ac:picMkLst>
            <pc:docMk/>
            <pc:sldMk cId="3929137197" sldId="264"/>
            <ac:picMk id="1026" creationId="{B2DCDCEF-F0B0-A6F4-4722-B08ACFC8035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6DBA2-208A-4A5B-BB7E-4EAFA35236B1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DE0084-A336-446C-84A0-CF3FCA3FE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64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>
          <a:extLst>
            <a:ext uri="{FF2B5EF4-FFF2-40B4-BE49-F238E27FC236}">
              <a16:creationId xmlns:a16="http://schemas.microsoft.com/office/drawing/2014/main" id="{6DD91A65-D340-73C3-6061-7E1E5C6B6F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>
            <a:extLst>
              <a:ext uri="{FF2B5EF4-FFF2-40B4-BE49-F238E27FC236}">
                <a16:creationId xmlns:a16="http://schemas.microsoft.com/office/drawing/2014/main" id="{01C421A3-A202-EB4B-35BA-749C975F84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549275"/>
            <a:ext cx="48768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Google Shape;86;p1:notes">
            <a:extLst>
              <a:ext uri="{FF2B5EF4-FFF2-40B4-BE49-F238E27FC236}">
                <a16:creationId xmlns:a16="http://schemas.microsoft.com/office/drawing/2014/main" id="{768B8A3B-F0E0-B898-0328-967A3F787B6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60437" y="3475037"/>
            <a:ext cx="7681912" cy="329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00" tIns="48150" rIns="96300" bIns="481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>
            <a:extLst>
              <a:ext uri="{FF2B5EF4-FFF2-40B4-BE49-F238E27FC236}">
                <a16:creationId xmlns:a16="http://schemas.microsoft.com/office/drawing/2014/main" id="{6176D9C2-6B1B-42D0-3F8F-F740953E3C04}"/>
              </a:ext>
            </a:extLst>
          </p:cNvPr>
          <p:cNvSpPr txBox="1"/>
          <p:nvPr/>
        </p:nvSpPr>
        <p:spPr>
          <a:xfrm>
            <a:off x="5437187" y="6948487"/>
            <a:ext cx="41624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00" tIns="48150" rIns="96300" bIns="481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9109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188AB-7989-DAE2-AD5A-FAAFB3A303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348B49-C3A0-9327-0AA3-DD2C241F1A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11327-920A-BFD8-DE30-8901234EA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8AC3-0AEF-4A42-977B-A31E12961E7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B6BDB0-3821-EDAF-1A48-E6639292D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3670D0-EA82-6677-869F-40B92A060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5E81E-75D8-43E7-B88E-4737C5529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51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BCC5A-FA2A-18DE-861C-1DDDF1D72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0855FE-6E3E-16CD-056F-48C03EDBC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C8EC13-A50A-079E-B11D-316FBE4BC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8AC3-0AEF-4A42-977B-A31E12961E7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62B8C-1CF7-9771-0081-CD78AFB04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B4DC7-AE39-7ED7-B146-416A2BD2B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5E81E-75D8-43E7-B88E-4737C5529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5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6AD0E1-DB5F-B7B6-7303-7F05F6DF7B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D2D8D5-18DC-58AF-E81C-44AF652EAA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2CFDA-F369-FE96-8424-A31A9B5EE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8AC3-0AEF-4A42-977B-A31E12961E7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96F37-9EB4-380E-8D49-E660EAEFD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87CC23-CA37-8509-AA28-A2D9A7E88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5E81E-75D8-43E7-B88E-4737C5529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207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AE7D2-1325-214B-7CC3-379008EB9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149DD-E386-28CE-055F-F0C35C448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444AB-2860-0FE4-6D05-24C2649A4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8AC3-0AEF-4A42-977B-A31E12961E7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E62FAD-CB5F-CFA7-67C2-E256AD32B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BC079-91BC-C076-3827-194D99844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5E81E-75D8-43E7-B88E-4737C5529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65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A2FEB-235B-EEB4-D30B-5D15F0AFB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D9E8C9-D25D-FC80-6580-AD8AC11D37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11527-28DC-E406-79A6-F98CC5779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8AC3-0AEF-4A42-977B-A31E12961E7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22C99-6F0F-356F-9211-03BEA721A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88200-4A64-9FED-48C2-CE3EC04BE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5E81E-75D8-43E7-B88E-4737C5529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55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70C69-1C56-0FFB-8251-16DB5F8AE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65FC3-0783-1879-78B5-DF0957ECA0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43FD5E-820A-ED39-2F7B-1C8166B408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B5A836-F28D-9280-38C9-749930B5F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8AC3-0AEF-4A42-977B-A31E12961E7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5C61D1-83FC-AE41-9174-3E6BF2838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89064E-F597-12A3-9931-83A76C1CC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5E81E-75D8-43E7-B88E-4737C5529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847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5B5CF-6E5E-1A7D-6808-B5796AD97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1465AC-8F4D-5C8D-7DFC-09F40B441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E29A93-0DE4-9011-87AD-C24CBD321D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62E23C-1CF3-C05E-C5AA-2B638C7C09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C1A597-5767-95EC-35CA-BF45AE1719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82A128-2323-B07E-55F4-60C82F4EE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8AC3-0AEF-4A42-977B-A31E12961E7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F75F9C-420A-687A-31A7-ADC42A93D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C082BA-C313-4EFC-7398-47BE3ACEC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5E81E-75D8-43E7-B88E-4737C5529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72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9F3A8-F40D-4FA0-5A37-238EF7AFD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6094FA-C045-CA4D-EDE3-EE9BE81CA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8AC3-0AEF-4A42-977B-A31E12961E7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C379B6-221D-F845-2E46-C496E183E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4397FC-A4FB-D221-3B28-202923801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5E81E-75D8-43E7-B88E-4737C5529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833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ADC734-00C4-61BE-3F6C-5BF28ACBA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8AC3-0AEF-4A42-977B-A31E12961E7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CBB0E7-D2CA-6F45-C720-F21764F52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087394-7BC2-47BA-4A4B-919BB21B4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5E81E-75D8-43E7-B88E-4737C5529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494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E440F-1BBE-D8FD-4FC7-9E166A5B6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D0161-4A33-B3A8-DF1F-B63676AFB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633C9B-FD40-5733-8766-4A41847D89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35C18-AA37-BE82-9498-EB955C35B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8AC3-0AEF-4A42-977B-A31E12961E7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F377FB-8068-F58E-8D8A-DFA3C4F26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1C25D2-9FE5-9BC8-389A-FA0F0B044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5E81E-75D8-43E7-B88E-4737C5529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558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A3134-B947-644E-30F2-BC5210F42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7E9B6F-61A4-8532-373C-604CF2063C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7A53E1-80B6-780A-8209-41F264D828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2D2CB3-B1A9-C270-E1A8-D282405F9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8AC3-0AEF-4A42-977B-A31E12961E7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F8CEAF-E40F-FCAF-CBDF-5D04B1E83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A75CAE-876A-362B-0742-22F7A4FCA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5E81E-75D8-43E7-B88E-4737C5529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043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82B33C-EA47-75C1-B839-B92674171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F9D70-F518-C768-11FE-0FED7BA05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0847B-79C1-D781-E43A-60C0BACB97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718AC3-0AEF-4A42-977B-A31E12961E7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FD5A4C-3DB1-E610-EEC3-1E72346E3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C7CA9-8B0A-5FEB-6C64-014411A8EC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75E81E-75D8-43E7-B88E-4737C5529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369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>
          <a:extLst>
            <a:ext uri="{FF2B5EF4-FFF2-40B4-BE49-F238E27FC236}">
              <a16:creationId xmlns:a16="http://schemas.microsoft.com/office/drawing/2014/main" id="{A04C0AF9-5E49-5CF0-7E01-1F1341011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diagram of a medical procedure&#10;&#10;AI-generated content may be incorrect.">
            <a:extLst>
              <a:ext uri="{FF2B5EF4-FFF2-40B4-BE49-F238E27FC236}">
                <a16:creationId xmlns:a16="http://schemas.microsoft.com/office/drawing/2014/main" id="{DEC90A0C-1C00-9896-9E8F-66F273F75A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427" y="3360578"/>
            <a:ext cx="4401484" cy="29229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D7B22D3-67D5-6A66-9BAA-BD9B19A1780A}"/>
              </a:ext>
            </a:extLst>
          </p:cNvPr>
          <p:cNvSpPr/>
          <p:nvPr/>
        </p:nvSpPr>
        <p:spPr>
          <a:xfrm>
            <a:off x="19486" y="2561158"/>
            <a:ext cx="3398019" cy="374835"/>
          </a:xfrm>
          <a:prstGeom prst="rect">
            <a:avLst/>
          </a:prstGeom>
          <a:solidFill>
            <a:srgbClr val="2E2E4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Stellate Ganglion Block (SGB)/Cervical Sympathetic Block (CSB)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A5826D-FF98-18FE-2DC8-F0AD7C611FB4}"/>
              </a:ext>
            </a:extLst>
          </p:cNvPr>
          <p:cNvSpPr/>
          <p:nvPr/>
        </p:nvSpPr>
        <p:spPr>
          <a:xfrm>
            <a:off x="21466" y="967743"/>
            <a:ext cx="3407831" cy="177999"/>
          </a:xfrm>
          <a:prstGeom prst="rect">
            <a:avLst/>
          </a:prstGeom>
          <a:solidFill>
            <a:srgbClr val="2E2E4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Secondary Injury in TBI</a:t>
            </a:r>
          </a:p>
        </p:txBody>
      </p:sp>
      <p:sp>
        <p:nvSpPr>
          <p:cNvPr id="10" name="Google Shape;134;p14">
            <a:extLst>
              <a:ext uri="{FF2B5EF4-FFF2-40B4-BE49-F238E27FC236}">
                <a16:creationId xmlns:a16="http://schemas.microsoft.com/office/drawing/2014/main" id="{BE808ED2-4D10-4CDA-CE2C-4D283FFF1E73}"/>
              </a:ext>
            </a:extLst>
          </p:cNvPr>
          <p:cNvSpPr txBox="1">
            <a:spLocks/>
          </p:cNvSpPr>
          <p:nvPr/>
        </p:nvSpPr>
        <p:spPr>
          <a:xfrm>
            <a:off x="0" y="-12140"/>
            <a:ext cx="12258400" cy="632175"/>
          </a:xfrm>
          <a:prstGeom prst="rect">
            <a:avLst/>
          </a:prstGeom>
          <a:solidFill>
            <a:srgbClr val="224C51"/>
          </a:solidFill>
          <a:ln>
            <a:noFill/>
          </a:ln>
        </p:spPr>
        <p:txBody>
          <a:bodyPr spcFirstLastPara="1" wrap="square" lIns="117967" tIns="58967" rIns="117967" bIns="58967" anchor="ctr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  <a:defRPr sz="4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  <a:defRPr sz="4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  <a:defRPr sz="4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  <a:defRPr sz="4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  <a:defRPr sz="4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  <a:defRPr sz="4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  <a:defRPr sz="4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  <a:defRPr sz="4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  <a:defRPr sz="4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>
              <a:buClr>
                <a:srgbClr val="789D2B"/>
              </a:buClr>
              <a:buSzPts val="1800"/>
              <a:buFont typeface="Times New Roman"/>
              <a:buNone/>
            </a:pPr>
            <a:r>
              <a:rPr lang="en-US" sz="1667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Utility of Sympathetic Nervous System Modulation for the Treatment of Traumatic Brain Injury (TBI):</a:t>
            </a:r>
            <a:br>
              <a:rPr lang="en-US" sz="1667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67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Immune, Mitochondrial, Oxidative Stress, and Genetic Perspective</a:t>
            </a:r>
          </a:p>
        </p:txBody>
      </p:sp>
      <p:sp>
        <p:nvSpPr>
          <p:cNvPr id="13" name="Google Shape;92;p13">
            <a:extLst>
              <a:ext uri="{FF2B5EF4-FFF2-40B4-BE49-F238E27FC236}">
                <a16:creationId xmlns:a16="http://schemas.microsoft.com/office/drawing/2014/main" id="{D1383BD4-E022-D9E2-6CD9-CDDD31FCAA12}"/>
              </a:ext>
            </a:extLst>
          </p:cNvPr>
          <p:cNvSpPr txBox="1"/>
          <p:nvPr/>
        </p:nvSpPr>
        <p:spPr>
          <a:xfrm>
            <a:off x="-33200" y="596141"/>
            <a:ext cx="12258400" cy="353274"/>
          </a:xfrm>
          <a:prstGeom prst="rect">
            <a:avLst/>
          </a:prstGeom>
          <a:noFill/>
          <a:ln w="9525" cap="flat" cmpd="sng">
            <a:solidFill>
              <a:srgbClr val="224C5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4833" tIns="12400" rIns="24833" bIns="12400" anchor="t" anchorCtr="0">
            <a:spAutoFit/>
          </a:bodyPr>
          <a:lstStyle/>
          <a:p>
            <a:pPr algn="ctr">
              <a:buClr>
                <a:schemeClr val="dk1"/>
              </a:buClr>
              <a:buSzPts val="1200"/>
            </a:pPr>
            <a:r>
              <a:rPr lang="en-US" sz="1200" b="1" baseline="30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n-US" sz="1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Jordan Patierno, </a:t>
            </a:r>
            <a:r>
              <a:rPr lang="en-US" sz="1200" b="1" baseline="30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n-US" sz="1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Eugene Lipov</a:t>
            </a:r>
            <a:endParaRPr lang="en-US" sz="267" dirty="0"/>
          </a:p>
          <a:p>
            <a:pPr algn="ctr">
              <a:buClr>
                <a:schemeClr val="dk1"/>
              </a:buClr>
              <a:buSzPts val="1000"/>
            </a:pPr>
            <a:r>
              <a:rPr lang="en-US" sz="933" baseline="30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n-US" sz="933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Midwestern University Chicago College of Osteopathic Medicine, Downers Grove IL; </a:t>
            </a:r>
            <a:r>
              <a:rPr lang="en-US" sz="933" baseline="30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n-US" sz="933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Stella Center, Westmont IL</a:t>
            </a:r>
            <a:endParaRPr lang="en-US" sz="133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F44A66-2ABF-5F59-E877-65894A0F2531}"/>
              </a:ext>
            </a:extLst>
          </p:cNvPr>
          <p:cNvSpPr/>
          <p:nvPr/>
        </p:nvSpPr>
        <p:spPr>
          <a:xfrm>
            <a:off x="12770" y="967743"/>
            <a:ext cx="3418436" cy="1541599"/>
          </a:xfrm>
          <a:prstGeom prst="rect">
            <a:avLst/>
          </a:prstGeom>
          <a:noFill/>
          <a:ln>
            <a:solidFill>
              <a:srgbClr val="2E2E4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A5CA18-BF86-D11F-D0AA-5D73F18CA75A}"/>
              </a:ext>
            </a:extLst>
          </p:cNvPr>
          <p:cNvSpPr/>
          <p:nvPr/>
        </p:nvSpPr>
        <p:spPr>
          <a:xfrm>
            <a:off x="10922" y="2568936"/>
            <a:ext cx="3416527" cy="1541600"/>
          </a:xfrm>
          <a:prstGeom prst="rect">
            <a:avLst/>
          </a:prstGeom>
          <a:noFill/>
          <a:ln>
            <a:solidFill>
              <a:srgbClr val="2E2E4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FD4A11-6E3A-6AB4-839B-0AB702BC2157}"/>
              </a:ext>
            </a:extLst>
          </p:cNvPr>
          <p:cNvSpPr/>
          <p:nvPr/>
        </p:nvSpPr>
        <p:spPr>
          <a:xfrm>
            <a:off x="10922" y="4177002"/>
            <a:ext cx="3426340" cy="189655"/>
          </a:xfrm>
          <a:prstGeom prst="rect">
            <a:avLst/>
          </a:prstGeom>
          <a:solidFill>
            <a:srgbClr val="2E2E4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Clinical Application of SGB/CSB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7E783F9-7AF3-0673-3B60-3045EECC0663}"/>
              </a:ext>
            </a:extLst>
          </p:cNvPr>
          <p:cNvSpPr/>
          <p:nvPr/>
        </p:nvSpPr>
        <p:spPr>
          <a:xfrm>
            <a:off x="12693" y="4176513"/>
            <a:ext cx="3426340" cy="1037420"/>
          </a:xfrm>
          <a:prstGeom prst="rect">
            <a:avLst/>
          </a:prstGeom>
          <a:noFill/>
          <a:ln>
            <a:solidFill>
              <a:srgbClr val="2E2E4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77ADB46-4B2A-B181-79F5-ADC7470889AA}"/>
              </a:ext>
            </a:extLst>
          </p:cNvPr>
          <p:cNvSpPr/>
          <p:nvPr/>
        </p:nvSpPr>
        <p:spPr>
          <a:xfrm>
            <a:off x="1107" y="5289225"/>
            <a:ext cx="3426340" cy="234123"/>
          </a:xfrm>
          <a:prstGeom prst="rect">
            <a:avLst/>
          </a:prstGeom>
          <a:solidFill>
            <a:srgbClr val="2E2E4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D62B15D-3D48-970D-1A1A-9489140B1709}"/>
              </a:ext>
            </a:extLst>
          </p:cNvPr>
          <p:cNvSpPr/>
          <p:nvPr/>
        </p:nvSpPr>
        <p:spPr>
          <a:xfrm>
            <a:off x="1107" y="5276197"/>
            <a:ext cx="3426341" cy="1555044"/>
          </a:xfrm>
          <a:prstGeom prst="rect">
            <a:avLst/>
          </a:prstGeom>
          <a:noFill/>
          <a:ln>
            <a:solidFill>
              <a:srgbClr val="2E2E4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429EC53-77E1-290C-6103-7F282A78B245}"/>
              </a:ext>
            </a:extLst>
          </p:cNvPr>
          <p:cNvSpPr txBox="1"/>
          <p:nvPr/>
        </p:nvSpPr>
        <p:spPr>
          <a:xfrm>
            <a:off x="-35345" y="1126003"/>
            <a:ext cx="3601073" cy="1406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TBI has a biphasic clinical course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where secondary   injury drives progressive neurological decline</a:t>
            </a:r>
          </a:p>
          <a:p>
            <a:pPr lvl="0">
              <a:buClr>
                <a:schemeClr val="dk1"/>
              </a:buClr>
              <a:buSzPts val="1100"/>
            </a:pP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Secondary injury mechanisms 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entail a cascade of neuroinflammation, mitochondrial dysfunction, oxidative stress, apoptosis activation, and maladaptive gene regulation</a:t>
            </a:r>
          </a:p>
          <a:p>
            <a:pPr lvl="0">
              <a:buClr>
                <a:schemeClr val="dk1"/>
              </a:buClr>
              <a:buSzPts val="1100"/>
            </a:pP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While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current TBI management 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greatly reduces   mortality, it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does not fully address 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underlying secondary injury mechanisms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96D8805-A53D-F999-C35C-90A440CED0F9}"/>
              </a:ext>
            </a:extLst>
          </p:cNvPr>
          <p:cNvSpPr txBox="1"/>
          <p:nvPr/>
        </p:nvSpPr>
        <p:spPr>
          <a:xfrm>
            <a:off x="-23822" y="2896895"/>
            <a:ext cx="3601073" cy="1241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SGB/CSB anesthetize 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stellate ganglion and superior cervical ganglion with bupivacaine</a:t>
            </a:r>
          </a:p>
          <a:p>
            <a:pPr lvl="0">
              <a:buClr>
                <a:schemeClr val="dk1"/>
              </a:buClr>
              <a:buSzPts val="1100"/>
            </a:pP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Cervical sympathetic ganglia (CSG) project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sympathetic fibers 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the ipsilateral brain, head, neck, upper extremity,  and upper part of the thorax</a:t>
            </a:r>
          </a:p>
          <a:p>
            <a:pPr lvl="0">
              <a:buClr>
                <a:schemeClr val="dk1"/>
              </a:buClr>
              <a:buSzPts val="1100"/>
            </a:pP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The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CSG connects directly 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primary and secondary immune organs: thymus, bone marrow, and spleen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F768D8A-0D95-5496-A28A-F7CC80ADA896}"/>
              </a:ext>
            </a:extLst>
          </p:cNvPr>
          <p:cNvSpPr txBox="1"/>
          <p:nvPr/>
        </p:nvSpPr>
        <p:spPr>
          <a:xfrm>
            <a:off x="-54995" y="4307715"/>
            <a:ext cx="3681884" cy="1077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SGB/CSB has the potential to mitigate key mechanisms underlying secondary injury in TBI</a:t>
            </a:r>
          </a:p>
          <a:p>
            <a:pPr lvl="0">
              <a:buClr>
                <a:schemeClr val="dk1"/>
              </a:buClr>
              <a:buSzPts val="1100"/>
            </a:pP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SGB/CSB has been used extensively 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menopausal hot flashes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post-traumatic stress disorder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immune-related disorders, post-operative cognitive decline prevention</a:t>
            </a:r>
          </a:p>
          <a:p>
            <a:pPr>
              <a:buClr>
                <a:schemeClr val="dk1"/>
              </a:buClr>
              <a:buSzPts val="1100"/>
            </a:pPr>
            <a:endParaRPr lang="en-US" sz="1067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3501C19-709E-D528-BD6D-7CA857F90D4A}"/>
              </a:ext>
            </a:extLst>
          </p:cNvPr>
          <p:cNvSpPr txBox="1"/>
          <p:nvPr/>
        </p:nvSpPr>
        <p:spPr>
          <a:xfrm>
            <a:off x="-35345" y="5468416"/>
            <a:ext cx="3681884" cy="1406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Narrative review 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synthesizing experimental and observational studies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evaluating clinical and mechanistic effects of SGB/CSB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related to TBI</a:t>
            </a:r>
          </a:p>
          <a:p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PubMed, Google Scholar, citation chaining of key articles</a:t>
            </a:r>
          </a:p>
          <a:p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Full text articles reviewed if relevant to:</a:t>
            </a:r>
          </a:p>
          <a:p>
            <a:pPr marL="406379" indent="-406379">
              <a:buAutoNum type="arabicPeriod"/>
            </a:pP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TBI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or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secondary brain injury mechanisms</a:t>
            </a:r>
          </a:p>
          <a:p>
            <a:pPr marL="406379" indent="-406379">
              <a:buAutoNum type="arabicPeriod"/>
            </a:pP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Effects of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SGB/CSB on clinical outcomes 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 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biological pathways 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relevant to TBI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ABA0543-E77B-0D40-254D-423A1B0938CE}"/>
              </a:ext>
            </a:extLst>
          </p:cNvPr>
          <p:cNvSpPr/>
          <p:nvPr/>
        </p:nvSpPr>
        <p:spPr>
          <a:xfrm>
            <a:off x="8762906" y="2073108"/>
            <a:ext cx="3398019" cy="212624"/>
          </a:xfrm>
          <a:prstGeom prst="rect">
            <a:avLst/>
          </a:prstGeom>
          <a:solidFill>
            <a:srgbClr val="224C5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Impact on Neuroinflammation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81EF80-B330-095C-F4EC-827285EBD8FD}"/>
              </a:ext>
            </a:extLst>
          </p:cNvPr>
          <p:cNvSpPr/>
          <p:nvPr/>
        </p:nvSpPr>
        <p:spPr>
          <a:xfrm>
            <a:off x="8740669" y="948158"/>
            <a:ext cx="3425983" cy="257257"/>
          </a:xfrm>
          <a:prstGeom prst="rect">
            <a:avLst/>
          </a:prstGeom>
          <a:solidFill>
            <a:srgbClr val="224C5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Clinical Impacts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A67B5C11-3A55-3DC9-05FD-7AAA70AA75CF}"/>
              </a:ext>
            </a:extLst>
          </p:cNvPr>
          <p:cNvSpPr/>
          <p:nvPr/>
        </p:nvSpPr>
        <p:spPr>
          <a:xfrm>
            <a:off x="8748215" y="963086"/>
            <a:ext cx="3418436" cy="1047897"/>
          </a:xfrm>
          <a:prstGeom prst="rect">
            <a:avLst/>
          </a:prstGeom>
          <a:noFill/>
          <a:ln>
            <a:solidFill>
              <a:srgbClr val="224C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AAB1D696-37ED-1B83-26EC-02DFA974300A}"/>
              </a:ext>
            </a:extLst>
          </p:cNvPr>
          <p:cNvSpPr/>
          <p:nvPr/>
        </p:nvSpPr>
        <p:spPr>
          <a:xfrm>
            <a:off x="8755987" y="2066762"/>
            <a:ext cx="3416527" cy="1250521"/>
          </a:xfrm>
          <a:prstGeom prst="rect">
            <a:avLst/>
          </a:prstGeom>
          <a:noFill/>
          <a:ln>
            <a:solidFill>
              <a:srgbClr val="224C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1A60402-A772-CDBA-CD34-B817402AD902}"/>
              </a:ext>
            </a:extLst>
          </p:cNvPr>
          <p:cNvSpPr txBox="1"/>
          <p:nvPr/>
        </p:nvSpPr>
        <p:spPr>
          <a:xfrm>
            <a:off x="8713822" y="1143977"/>
            <a:ext cx="3601073" cy="913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Reduction in TBI-related symptom burden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with          40–50% improvements in Neurobehavioral Symptom Inventory (NSI) scores at 1–3 months</a:t>
            </a:r>
          </a:p>
          <a:p>
            <a:pPr lvl="0"/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Clinical benefits persist well beyond the half-life 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 the local anesthetic agent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819EB4E-C49E-5F66-CC88-140DCA90A429}"/>
              </a:ext>
            </a:extLst>
          </p:cNvPr>
          <p:cNvSpPr txBox="1"/>
          <p:nvPr/>
        </p:nvSpPr>
        <p:spPr>
          <a:xfrm>
            <a:off x="8707959" y="2250816"/>
            <a:ext cx="3601073" cy="1241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Reduces pro-inflammatory cytokines 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(IL-6, TNF-</a:t>
            </a:r>
            <a:r>
              <a:rPr lang="el-GR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α, 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IL-1</a:t>
            </a:r>
            <a:r>
              <a:rPr lang="el-GR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β) 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both acute and subacute brain injury contexts</a:t>
            </a:r>
          </a:p>
          <a:p>
            <a:pPr lvl="0"/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Downregulation of NF-</a:t>
            </a:r>
            <a:r>
              <a:rPr lang="el-GR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κ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 signaling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 central transcriptional driver of neuroinflammation</a:t>
            </a:r>
          </a:p>
          <a:p>
            <a:pPr lvl="0"/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Decreases S100b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 marker of  BBB disruption/astroglia activation, and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NSE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marking reduced neuronal stress</a:t>
            </a:r>
          </a:p>
          <a:p>
            <a:pPr>
              <a:buClr>
                <a:schemeClr val="dk1"/>
              </a:buClr>
              <a:buSzPts val="1100"/>
            </a:pPr>
            <a:endParaRPr lang="en-US" sz="1067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7E85BDE4-6FAC-C963-9A8E-CD0A508FCE3B}"/>
              </a:ext>
            </a:extLst>
          </p:cNvPr>
          <p:cNvSpPr txBox="1"/>
          <p:nvPr/>
        </p:nvSpPr>
        <p:spPr>
          <a:xfrm>
            <a:off x="8716836" y="3624105"/>
            <a:ext cx="3601073" cy="1241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Reduces levels of Malondialdehyde (MDA), 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marker      of oxidative stress</a:t>
            </a:r>
          </a:p>
          <a:p>
            <a:pPr lvl="0"/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Augments Superoxide dismutase (SOD) activity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 key player in the mitochondrial antioxidant defense system </a:t>
            </a:r>
          </a:p>
          <a:p>
            <a:pPr lvl="0"/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Downregulates Reactive Oxygen Species Modulator-1 (Romo1)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 mitochondrial inner-membrane protein critical   for Reactive Oxygen Species (ROS) generation</a:t>
            </a:r>
          </a:p>
        </p:txBody>
      </p:sp>
      <p:pic>
        <p:nvPicPr>
          <p:cNvPr id="15" name="Picture 14" descr="A diagram of a medical procedure&#10;&#10;AI-generated content may be incorrect.">
            <a:extLst>
              <a:ext uri="{FF2B5EF4-FFF2-40B4-BE49-F238E27FC236}">
                <a16:creationId xmlns:a16="http://schemas.microsoft.com/office/drawing/2014/main" id="{7981E918-A8BA-54BE-51A0-EE7B9832E8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3888" y="976110"/>
            <a:ext cx="3988907" cy="2321769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B3FCFF0-565C-592A-BDF0-1A80BD93B89B}"/>
              </a:ext>
            </a:extLst>
          </p:cNvPr>
          <p:cNvSpPr txBox="1"/>
          <p:nvPr/>
        </p:nvSpPr>
        <p:spPr>
          <a:xfrm>
            <a:off x="3562663" y="6297761"/>
            <a:ext cx="5051196" cy="502958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NF-</a:t>
            </a:r>
            <a:r>
              <a:rPr lang="el-GR" sz="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</a:t>
            </a:r>
            <a:r>
              <a:rPr lang="en-US" sz="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667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nuclear factor kappa-light-chain-enhancer of activated B cells; </a:t>
            </a:r>
            <a:r>
              <a:rPr lang="en-US" sz="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IL-6</a:t>
            </a:r>
            <a:r>
              <a:rPr lang="en-US" sz="667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interleukin-6; </a:t>
            </a:r>
            <a:r>
              <a:rPr lang="en-US" sz="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IL-1</a:t>
            </a:r>
            <a:r>
              <a:rPr lang="el-GR" sz="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sz="667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interleukin-1beta; </a:t>
            </a:r>
            <a:r>
              <a:rPr lang="en-US" sz="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TNF-</a:t>
            </a:r>
            <a:r>
              <a:rPr lang="el-GR" sz="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667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tumor necrosis factor alpha; </a:t>
            </a:r>
            <a:r>
              <a:rPr lang="en-US" sz="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S100b</a:t>
            </a:r>
            <a:r>
              <a:rPr lang="en-US" sz="667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S100 calcium-binding protein B; </a:t>
            </a:r>
            <a:r>
              <a:rPr lang="en-US" sz="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NSE</a:t>
            </a:r>
            <a:r>
              <a:rPr lang="en-US" sz="667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neuron specific enolase; </a:t>
            </a:r>
            <a:r>
              <a:rPr lang="en-US" sz="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Romo1</a:t>
            </a:r>
            <a:r>
              <a:rPr lang="en-US" sz="667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reactive oxygen species modulator 1; </a:t>
            </a:r>
            <a:r>
              <a:rPr lang="en-US" sz="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ROS</a:t>
            </a:r>
            <a:r>
              <a:rPr lang="en-US" sz="667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reactive oxygen species; </a:t>
            </a:r>
            <a:r>
              <a:rPr lang="en-US" sz="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Bax</a:t>
            </a:r>
            <a:r>
              <a:rPr lang="en-US" sz="667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BCL2 associated X protein; </a:t>
            </a:r>
            <a:r>
              <a:rPr lang="en-US" sz="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Bcl-2</a:t>
            </a:r>
            <a:r>
              <a:rPr lang="en-US" sz="667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B cell lymphoma 2 protein;</a:t>
            </a:r>
            <a:r>
              <a:rPr lang="en-US" sz="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MDA</a:t>
            </a:r>
            <a:r>
              <a:rPr lang="en-US" sz="667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malondialdehyde; </a:t>
            </a:r>
            <a:r>
              <a:rPr lang="en-US" sz="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SOD</a:t>
            </a:r>
            <a:r>
              <a:rPr lang="en-US" sz="667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superoxide dismutase</a:t>
            </a:r>
          </a:p>
        </p:txBody>
      </p:sp>
      <p:pic>
        <p:nvPicPr>
          <p:cNvPr id="79" name="Picture 78" descr="A close-up of a sign&#10;&#10;AI-generated content may be incorrect.">
            <a:extLst>
              <a:ext uri="{FF2B5EF4-FFF2-40B4-BE49-F238E27FC236}">
                <a16:creationId xmlns:a16="http://schemas.microsoft.com/office/drawing/2014/main" id="{CEA1BEF3-F74D-0979-B154-82BBE64725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79463" y="1140775"/>
            <a:ext cx="473408" cy="486089"/>
          </a:xfrm>
          <a:prstGeom prst="rect">
            <a:avLst/>
          </a:prstGeom>
        </p:spPr>
      </p:pic>
      <p:pic>
        <p:nvPicPr>
          <p:cNvPr id="81" name="Picture 80" descr="A diagram of a structure&#10;&#10;AI-generated content may be incorrect.">
            <a:extLst>
              <a:ext uri="{FF2B5EF4-FFF2-40B4-BE49-F238E27FC236}">
                <a16:creationId xmlns:a16="http://schemas.microsoft.com/office/drawing/2014/main" id="{D565FDD1-B64C-4284-FB53-428994BA2FC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60075" y="2990707"/>
            <a:ext cx="1275095" cy="1167456"/>
          </a:xfrm>
          <a:prstGeom prst="rect">
            <a:avLst/>
          </a:prstGeom>
        </p:spPr>
      </p:pic>
      <p:pic>
        <p:nvPicPr>
          <p:cNvPr id="83" name="Picture 82" descr="A diagram of a person's head&#10;&#10;AI-generated content may be incorrect.">
            <a:extLst>
              <a:ext uri="{FF2B5EF4-FFF2-40B4-BE49-F238E27FC236}">
                <a16:creationId xmlns:a16="http://schemas.microsoft.com/office/drawing/2014/main" id="{F9910A3A-3D06-EEA9-5509-ED29A25A53F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55318" y="2963074"/>
            <a:ext cx="1101364" cy="118080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2F42D1C-17B6-E9D2-7827-293449D57048}"/>
              </a:ext>
            </a:extLst>
          </p:cNvPr>
          <p:cNvSpPr/>
          <p:nvPr/>
        </p:nvSpPr>
        <p:spPr>
          <a:xfrm>
            <a:off x="8762907" y="3382600"/>
            <a:ext cx="3398019" cy="273636"/>
          </a:xfrm>
          <a:prstGeom prst="rect">
            <a:avLst/>
          </a:prstGeom>
          <a:solidFill>
            <a:srgbClr val="224C5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  <a:defRPr/>
            </a:pPr>
            <a:r>
              <a:rPr lang="en-US" sz="1067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Impact on Oxidative Stress/Mitochondrial Function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F75D2B-8015-F994-A071-59C47AF869D2}"/>
              </a:ext>
            </a:extLst>
          </p:cNvPr>
          <p:cNvSpPr/>
          <p:nvPr/>
        </p:nvSpPr>
        <p:spPr>
          <a:xfrm>
            <a:off x="8746307" y="3395156"/>
            <a:ext cx="3416527" cy="1442928"/>
          </a:xfrm>
          <a:prstGeom prst="rect">
            <a:avLst/>
          </a:prstGeom>
          <a:noFill/>
          <a:ln>
            <a:solidFill>
              <a:srgbClr val="224C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61C62D6-F92D-14AC-C670-8D075A13E498}"/>
              </a:ext>
            </a:extLst>
          </p:cNvPr>
          <p:cNvSpPr txBox="1"/>
          <p:nvPr/>
        </p:nvSpPr>
        <p:spPr>
          <a:xfrm>
            <a:off x="8706049" y="5186274"/>
            <a:ext cx="3601073" cy="749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Shifts apoptotic signaling toward neuronal survival by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decreasing Bax and increasing Bcl-2 expression</a:t>
            </a:r>
          </a:p>
          <a:p>
            <a:pPr lvl="0"/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Supports a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mechanistic link 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between sympathetic modulation and </a:t>
            </a:r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preservation of neuronal viability</a:t>
            </a:r>
            <a:endParaRPr lang="en-US" sz="1067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6B47577-0B39-B0F5-C5A8-B971F3E105AB}"/>
              </a:ext>
            </a:extLst>
          </p:cNvPr>
          <p:cNvSpPr/>
          <p:nvPr/>
        </p:nvSpPr>
        <p:spPr>
          <a:xfrm>
            <a:off x="8764815" y="4927270"/>
            <a:ext cx="3398019" cy="261078"/>
          </a:xfrm>
          <a:prstGeom prst="rect">
            <a:avLst/>
          </a:prstGeom>
          <a:solidFill>
            <a:srgbClr val="224C5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67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Impact on Neuronal Apoptosis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1205F5F-1DC0-3E8A-A01A-84EF834E00CF}"/>
              </a:ext>
            </a:extLst>
          </p:cNvPr>
          <p:cNvSpPr/>
          <p:nvPr/>
        </p:nvSpPr>
        <p:spPr>
          <a:xfrm>
            <a:off x="8748215" y="4927269"/>
            <a:ext cx="3416527" cy="997337"/>
          </a:xfrm>
          <a:prstGeom prst="rect">
            <a:avLst/>
          </a:prstGeom>
          <a:noFill/>
          <a:ln>
            <a:solidFill>
              <a:srgbClr val="224C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B15A38D-5300-6245-7CC2-9189C6B0C255}"/>
              </a:ext>
            </a:extLst>
          </p:cNvPr>
          <p:cNvSpPr txBox="1"/>
          <p:nvPr/>
        </p:nvSpPr>
        <p:spPr>
          <a:xfrm>
            <a:off x="8713822" y="6215687"/>
            <a:ext cx="3601073" cy="584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67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SGB/CSB targets key pathways central to secondary injury </a:t>
            </a:r>
            <a:r>
              <a:rPr lang="en-US" sz="106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TBI supporting a mechanistically grounded therapeutic effect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8963F67-0B05-A3C5-B816-1A64B0869FAE}"/>
              </a:ext>
            </a:extLst>
          </p:cNvPr>
          <p:cNvSpPr/>
          <p:nvPr/>
        </p:nvSpPr>
        <p:spPr>
          <a:xfrm>
            <a:off x="8762905" y="6000869"/>
            <a:ext cx="3398019" cy="245339"/>
          </a:xfrm>
          <a:prstGeom prst="rect">
            <a:avLst/>
          </a:prstGeom>
          <a:solidFill>
            <a:srgbClr val="224C5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67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C0943B4-A1DE-EE05-269A-38453BA5D240}"/>
              </a:ext>
            </a:extLst>
          </p:cNvPr>
          <p:cNvSpPr/>
          <p:nvPr/>
        </p:nvSpPr>
        <p:spPr>
          <a:xfrm>
            <a:off x="8754078" y="5998050"/>
            <a:ext cx="3416527" cy="833191"/>
          </a:xfrm>
          <a:prstGeom prst="rect">
            <a:avLst/>
          </a:prstGeom>
          <a:noFill/>
          <a:ln>
            <a:solidFill>
              <a:srgbClr val="224C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20" name="Google Shape;107;p1">
            <a:extLst>
              <a:ext uri="{FF2B5EF4-FFF2-40B4-BE49-F238E27FC236}">
                <a16:creationId xmlns:a16="http://schemas.microsoft.com/office/drawing/2014/main" id="{02D49CA9-C9EB-F343-E27A-BA06A1E8A33C}"/>
              </a:ext>
            </a:extLst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0933468" y="93245"/>
            <a:ext cx="1258531" cy="6237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2913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576</Words>
  <Application>Microsoft Office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Jordan Patierno</dc:creator>
  <cp:lastModifiedBy>Jordan Patierno</cp:lastModifiedBy>
  <cp:revision>1</cp:revision>
  <cp:lastPrinted>2026-02-09T21:39:18Z</cp:lastPrinted>
  <dcterms:created xsi:type="dcterms:W3CDTF">2026-02-09T21:19:31Z</dcterms:created>
  <dcterms:modified xsi:type="dcterms:W3CDTF">2026-02-09T21:53:30Z</dcterms:modified>
</cp:coreProperties>
</file>