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50292000" cy="2514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9E50"/>
    <a:srgbClr val="818C61"/>
    <a:srgbClr val="00A3AD"/>
    <a:srgbClr val="878CB4"/>
    <a:srgbClr val="005A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3FF68C-9A81-4B6B-AC86-570003BF8C32}" v="6" dt="2025-03-20T15:26:55.7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59" autoAdjust="0"/>
    <p:restoredTop sz="93842" autoAdjust="0"/>
  </p:normalViewPr>
  <p:slideViewPr>
    <p:cSldViewPr snapToGrid="0">
      <p:cViewPr>
        <p:scale>
          <a:sx n="40" d="100"/>
          <a:sy n="40" d="100"/>
        </p:scale>
        <p:origin x="24" y="-12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0819A9-6BE2-4817-B8A3-FC7DC309618A}" type="datetimeFigureOut">
              <a:rPr lang="en-US" smtClean="0"/>
              <a:t>3/20/2025</a:t>
            </a:fld>
            <a:endParaRPr lang="en-US"/>
          </a:p>
        </p:txBody>
      </p:sp>
      <p:sp>
        <p:nvSpPr>
          <p:cNvPr id="4" name="Slide Image Placeholder 3"/>
          <p:cNvSpPr>
            <a:spLocks noGrp="1" noRot="1" noChangeAspect="1"/>
          </p:cNvSpPr>
          <p:nvPr>
            <p:ph type="sldImg" idx="2"/>
          </p:nvPr>
        </p:nvSpPr>
        <p:spPr>
          <a:xfrm>
            <a:off x="342900" y="1143000"/>
            <a:ext cx="61722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D6B7B-8E9E-40BB-8482-2A625E2F57DB}" type="slidenum">
              <a:rPr lang="en-US" smtClean="0"/>
              <a:t>‹#›</a:t>
            </a:fld>
            <a:endParaRPr lang="en-US"/>
          </a:p>
        </p:txBody>
      </p:sp>
    </p:spTree>
    <p:extLst>
      <p:ext uri="{BB962C8B-B14F-4D97-AF65-F5344CB8AC3E}">
        <p14:creationId xmlns:p14="http://schemas.microsoft.com/office/powerpoint/2010/main" val="530516074"/>
      </p:ext>
    </p:extLst>
  </p:cSld>
  <p:clrMap bg1="lt1" tx1="dk1" bg2="lt2" tx2="dk2" accent1="accent1" accent2="accent2" accent3="accent3" accent4="accent4" accent5="accent5" accent6="accent6" hlink="hlink" folHlink="folHlink"/>
  <p:notesStyle>
    <a:lvl1pPr marL="0" algn="l" defTabSz="3621024" rtl="0" eaLnBrk="1" latinLnBrk="0" hangingPunct="1">
      <a:defRPr sz="4752" kern="1200">
        <a:solidFill>
          <a:schemeClr val="tx1"/>
        </a:solidFill>
        <a:latin typeface="+mn-lt"/>
        <a:ea typeface="+mn-ea"/>
        <a:cs typeface="+mn-cs"/>
      </a:defRPr>
    </a:lvl1pPr>
    <a:lvl2pPr marL="1810512" algn="l" defTabSz="3621024" rtl="0" eaLnBrk="1" latinLnBrk="0" hangingPunct="1">
      <a:defRPr sz="4752" kern="1200">
        <a:solidFill>
          <a:schemeClr val="tx1"/>
        </a:solidFill>
        <a:latin typeface="+mn-lt"/>
        <a:ea typeface="+mn-ea"/>
        <a:cs typeface="+mn-cs"/>
      </a:defRPr>
    </a:lvl2pPr>
    <a:lvl3pPr marL="3621024" algn="l" defTabSz="3621024" rtl="0" eaLnBrk="1" latinLnBrk="0" hangingPunct="1">
      <a:defRPr sz="4752" kern="1200">
        <a:solidFill>
          <a:schemeClr val="tx1"/>
        </a:solidFill>
        <a:latin typeface="+mn-lt"/>
        <a:ea typeface="+mn-ea"/>
        <a:cs typeface="+mn-cs"/>
      </a:defRPr>
    </a:lvl3pPr>
    <a:lvl4pPr marL="5431536" algn="l" defTabSz="3621024" rtl="0" eaLnBrk="1" latinLnBrk="0" hangingPunct="1">
      <a:defRPr sz="4752" kern="1200">
        <a:solidFill>
          <a:schemeClr val="tx1"/>
        </a:solidFill>
        <a:latin typeface="+mn-lt"/>
        <a:ea typeface="+mn-ea"/>
        <a:cs typeface="+mn-cs"/>
      </a:defRPr>
    </a:lvl4pPr>
    <a:lvl5pPr marL="7242048" algn="l" defTabSz="3621024" rtl="0" eaLnBrk="1" latinLnBrk="0" hangingPunct="1">
      <a:defRPr sz="4752" kern="1200">
        <a:solidFill>
          <a:schemeClr val="tx1"/>
        </a:solidFill>
        <a:latin typeface="+mn-lt"/>
        <a:ea typeface="+mn-ea"/>
        <a:cs typeface="+mn-cs"/>
      </a:defRPr>
    </a:lvl5pPr>
    <a:lvl6pPr marL="9052560" algn="l" defTabSz="3621024" rtl="0" eaLnBrk="1" latinLnBrk="0" hangingPunct="1">
      <a:defRPr sz="4752" kern="1200">
        <a:solidFill>
          <a:schemeClr val="tx1"/>
        </a:solidFill>
        <a:latin typeface="+mn-lt"/>
        <a:ea typeface="+mn-ea"/>
        <a:cs typeface="+mn-cs"/>
      </a:defRPr>
    </a:lvl6pPr>
    <a:lvl7pPr marL="10863072" algn="l" defTabSz="3621024" rtl="0" eaLnBrk="1" latinLnBrk="0" hangingPunct="1">
      <a:defRPr sz="4752" kern="1200">
        <a:solidFill>
          <a:schemeClr val="tx1"/>
        </a:solidFill>
        <a:latin typeface="+mn-lt"/>
        <a:ea typeface="+mn-ea"/>
        <a:cs typeface="+mn-cs"/>
      </a:defRPr>
    </a:lvl7pPr>
    <a:lvl8pPr marL="12673584" algn="l" defTabSz="3621024" rtl="0" eaLnBrk="1" latinLnBrk="0" hangingPunct="1">
      <a:defRPr sz="4752" kern="1200">
        <a:solidFill>
          <a:schemeClr val="tx1"/>
        </a:solidFill>
        <a:latin typeface="+mn-lt"/>
        <a:ea typeface="+mn-ea"/>
        <a:cs typeface="+mn-cs"/>
      </a:defRPr>
    </a:lvl8pPr>
    <a:lvl9pPr marL="14484096" algn="l" defTabSz="3621024" rtl="0" eaLnBrk="1" latinLnBrk="0" hangingPunct="1">
      <a:defRPr sz="475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Font size minimum 24 (20 for references)</a:t>
            </a:r>
          </a:p>
          <a:p>
            <a:r>
              <a:rPr lang="en-US" dirty="0"/>
              <a:t>Jpeg or </a:t>
            </a:r>
            <a:r>
              <a:rPr lang="en-US" dirty="0" err="1"/>
              <a:t>png</a:t>
            </a:r>
            <a:r>
              <a:rPr lang="en-US" dirty="0"/>
              <a:t>, resolution 72 or 96 dpi</a:t>
            </a:r>
          </a:p>
          <a:p>
            <a:r>
              <a:rPr lang="en-US" dirty="0"/>
              <a:t>Save as PDF file</a:t>
            </a:r>
          </a:p>
          <a:p>
            <a:pPr algn="l">
              <a:buFont typeface="Arial" panose="020B0604020202020204" pitchFamily="34" charset="0"/>
              <a:buChar char="•"/>
            </a:pPr>
            <a:r>
              <a:rPr lang="en-US" b="0" i="0" dirty="0">
                <a:solidFill>
                  <a:srgbClr val="5F6A72"/>
                </a:solidFill>
                <a:effectLst/>
                <a:latin typeface="Trade Gothic LT W01 Roman"/>
              </a:rPr>
              <a:t>Title: 72-120 pt.</a:t>
            </a:r>
          </a:p>
          <a:p>
            <a:pPr algn="l">
              <a:buFont typeface="Arial" panose="020B0604020202020204" pitchFamily="34" charset="0"/>
              <a:buChar char="•"/>
            </a:pPr>
            <a:r>
              <a:rPr lang="en-US" b="0" i="0" dirty="0">
                <a:solidFill>
                  <a:srgbClr val="5F6A72"/>
                </a:solidFill>
                <a:effectLst/>
                <a:latin typeface="Trade Gothic LT W01 Roman"/>
              </a:rPr>
              <a:t>Subtitle: 48-80 pt.</a:t>
            </a:r>
          </a:p>
          <a:p>
            <a:pPr algn="l">
              <a:buFont typeface="Arial" panose="020B0604020202020204" pitchFamily="34" charset="0"/>
              <a:buChar char="•"/>
            </a:pPr>
            <a:r>
              <a:rPr lang="en-US" b="0" i="0" dirty="0">
                <a:solidFill>
                  <a:srgbClr val="5F6A72"/>
                </a:solidFill>
                <a:effectLst/>
                <a:latin typeface="Trade Gothic LT W01 Roman"/>
              </a:rPr>
              <a:t>Section headers: 36-72 pt.</a:t>
            </a:r>
          </a:p>
          <a:p>
            <a:pPr algn="l">
              <a:buFont typeface="Arial" panose="020B0604020202020204" pitchFamily="34" charset="0"/>
              <a:buChar char="•"/>
            </a:pPr>
            <a:r>
              <a:rPr lang="en-US" b="0" i="0" dirty="0">
                <a:solidFill>
                  <a:srgbClr val="5F6A72"/>
                </a:solidFill>
                <a:effectLst/>
                <a:latin typeface="Trade Gothic LT W01 Roman"/>
              </a:rPr>
              <a:t>Body text: 24-48 </a:t>
            </a:r>
            <a:r>
              <a:rPr lang="en-US" b="0" i="0" dirty="0" err="1">
                <a:solidFill>
                  <a:srgbClr val="5F6A72"/>
                </a:solidFill>
                <a:effectLst/>
                <a:latin typeface="Trade Gothic LT W01 Roman"/>
              </a:rPr>
              <a:t>pt</a:t>
            </a:r>
            <a:endParaRPr lang="en-US" b="0" i="0" dirty="0">
              <a:solidFill>
                <a:srgbClr val="5F6A72"/>
              </a:solidFill>
              <a:effectLst/>
              <a:latin typeface="Trade Gothic LT W01 Roman"/>
            </a:endParaRPr>
          </a:p>
          <a:p>
            <a:pPr algn="l">
              <a:buFont typeface="Arial" panose="020B0604020202020204" pitchFamily="34" charset="0"/>
              <a:buChar char="•"/>
            </a:pPr>
            <a:r>
              <a:rPr lang="en-US" b="0" i="0" dirty="0">
                <a:solidFill>
                  <a:srgbClr val="5F6A72"/>
                </a:solidFill>
                <a:effectLst/>
                <a:latin typeface="Trade Gothic LT W01 Roman"/>
              </a:rPr>
              <a:t>300-800 words</a:t>
            </a:r>
          </a:p>
          <a:p>
            <a:endParaRPr lang="en-US" dirty="0"/>
          </a:p>
        </p:txBody>
      </p:sp>
      <p:sp>
        <p:nvSpPr>
          <p:cNvPr id="4" name="Slide Number Placeholder 3"/>
          <p:cNvSpPr>
            <a:spLocks noGrp="1"/>
          </p:cNvSpPr>
          <p:nvPr>
            <p:ph type="sldNum" sz="quarter" idx="5"/>
          </p:nvPr>
        </p:nvSpPr>
        <p:spPr/>
        <p:txBody>
          <a:bodyPr/>
          <a:lstStyle/>
          <a:p>
            <a:fld id="{D8CD6B7B-8E9E-40BB-8482-2A625E2F57DB}" type="slidenum">
              <a:rPr lang="en-US" smtClean="0"/>
              <a:t>1</a:t>
            </a:fld>
            <a:endParaRPr lang="en-US"/>
          </a:p>
        </p:txBody>
      </p:sp>
    </p:spTree>
    <p:extLst>
      <p:ext uri="{BB962C8B-B14F-4D97-AF65-F5344CB8AC3E}">
        <p14:creationId xmlns:p14="http://schemas.microsoft.com/office/powerpoint/2010/main" val="442133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86500" y="4115331"/>
            <a:ext cx="37719000" cy="8754533"/>
          </a:xfrm>
        </p:spPr>
        <p:txBody>
          <a:bodyPr anchor="b"/>
          <a:lstStyle>
            <a:lvl1pPr algn="ctr">
              <a:defRPr sz="22000"/>
            </a:lvl1pPr>
          </a:lstStyle>
          <a:p>
            <a:r>
              <a:rPr lang="en-US"/>
              <a:t>Click to edit Master title style</a:t>
            </a:r>
            <a:endParaRPr lang="en-US" dirty="0"/>
          </a:p>
        </p:txBody>
      </p:sp>
      <p:sp>
        <p:nvSpPr>
          <p:cNvPr id="3" name="Subtitle 2"/>
          <p:cNvSpPr>
            <a:spLocks noGrp="1"/>
          </p:cNvSpPr>
          <p:nvPr>
            <p:ph type="subTitle" idx="1"/>
          </p:nvPr>
        </p:nvSpPr>
        <p:spPr>
          <a:xfrm>
            <a:off x="6286500" y="13207473"/>
            <a:ext cx="37719000" cy="6071127"/>
          </a:xfrm>
        </p:spPr>
        <p:txBody>
          <a:bodyPr/>
          <a:lstStyle>
            <a:lvl1pPr marL="0" indent="0" algn="ctr">
              <a:buNone/>
              <a:defRPr sz="8800"/>
            </a:lvl1pPr>
            <a:lvl2pPr marL="1676415" indent="0" algn="ctr">
              <a:buNone/>
              <a:defRPr sz="7333"/>
            </a:lvl2pPr>
            <a:lvl3pPr marL="3352830" indent="0" algn="ctr">
              <a:buNone/>
              <a:defRPr sz="6600"/>
            </a:lvl3pPr>
            <a:lvl4pPr marL="5029246" indent="0" algn="ctr">
              <a:buNone/>
              <a:defRPr sz="5867"/>
            </a:lvl4pPr>
            <a:lvl5pPr marL="6705661" indent="0" algn="ctr">
              <a:buNone/>
              <a:defRPr sz="5867"/>
            </a:lvl5pPr>
            <a:lvl6pPr marL="8382076" indent="0" algn="ctr">
              <a:buNone/>
              <a:defRPr sz="5867"/>
            </a:lvl6pPr>
            <a:lvl7pPr marL="10058491" indent="0" algn="ctr">
              <a:buNone/>
              <a:defRPr sz="5867"/>
            </a:lvl7pPr>
            <a:lvl8pPr marL="11734907" indent="0" algn="ctr">
              <a:buNone/>
              <a:defRPr sz="5867"/>
            </a:lvl8pPr>
            <a:lvl9pPr marL="13411322" indent="0" algn="ctr">
              <a:buNone/>
              <a:defRPr sz="586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96738CF-392F-4161-B9ED-8AB622EF7498}"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0F6AE2-8A25-4DDD-B538-C236AD31C8C2}" type="slidenum">
              <a:rPr lang="en-US" smtClean="0"/>
              <a:t>‹#›</a:t>
            </a:fld>
            <a:endParaRPr lang="en-US"/>
          </a:p>
        </p:txBody>
      </p:sp>
    </p:spTree>
    <p:extLst>
      <p:ext uri="{BB962C8B-B14F-4D97-AF65-F5344CB8AC3E}">
        <p14:creationId xmlns:p14="http://schemas.microsoft.com/office/powerpoint/2010/main" val="714313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6738CF-392F-4161-B9ED-8AB622EF7498}"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0F6AE2-8A25-4DDD-B538-C236AD31C8C2}" type="slidenum">
              <a:rPr lang="en-US" smtClean="0"/>
              <a:t>‹#›</a:t>
            </a:fld>
            <a:endParaRPr lang="en-US"/>
          </a:p>
        </p:txBody>
      </p:sp>
    </p:spTree>
    <p:extLst>
      <p:ext uri="{BB962C8B-B14F-4D97-AF65-F5344CB8AC3E}">
        <p14:creationId xmlns:p14="http://schemas.microsoft.com/office/powerpoint/2010/main" val="3229894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5990212" y="1338792"/>
            <a:ext cx="10844213" cy="21310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457575" y="1338792"/>
            <a:ext cx="31903988" cy="213100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6738CF-392F-4161-B9ED-8AB622EF7498}"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0F6AE2-8A25-4DDD-B538-C236AD31C8C2}" type="slidenum">
              <a:rPr lang="en-US" smtClean="0"/>
              <a:t>‹#›</a:t>
            </a:fld>
            <a:endParaRPr lang="en-US"/>
          </a:p>
        </p:txBody>
      </p:sp>
    </p:spTree>
    <p:extLst>
      <p:ext uri="{BB962C8B-B14F-4D97-AF65-F5344CB8AC3E}">
        <p14:creationId xmlns:p14="http://schemas.microsoft.com/office/powerpoint/2010/main" val="259875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6738CF-392F-4161-B9ED-8AB622EF7498}"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0F6AE2-8A25-4DDD-B538-C236AD31C8C2}" type="slidenum">
              <a:rPr lang="en-US" smtClean="0"/>
              <a:t>‹#›</a:t>
            </a:fld>
            <a:endParaRPr lang="en-US"/>
          </a:p>
        </p:txBody>
      </p:sp>
    </p:spTree>
    <p:extLst>
      <p:ext uri="{BB962C8B-B14F-4D97-AF65-F5344CB8AC3E}">
        <p14:creationId xmlns:p14="http://schemas.microsoft.com/office/powerpoint/2010/main" val="1462113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31381" y="6269041"/>
            <a:ext cx="43376850" cy="10460036"/>
          </a:xfrm>
        </p:spPr>
        <p:txBody>
          <a:bodyPr anchor="b"/>
          <a:lstStyle>
            <a:lvl1pPr>
              <a:defRPr sz="22000"/>
            </a:lvl1pPr>
          </a:lstStyle>
          <a:p>
            <a:r>
              <a:rPr lang="en-US"/>
              <a:t>Click to edit Master title style</a:t>
            </a:r>
            <a:endParaRPr lang="en-US" dirty="0"/>
          </a:p>
        </p:txBody>
      </p:sp>
      <p:sp>
        <p:nvSpPr>
          <p:cNvPr id="3" name="Text Placeholder 2"/>
          <p:cNvSpPr>
            <a:spLocks noGrp="1"/>
          </p:cNvSpPr>
          <p:nvPr>
            <p:ph type="body" idx="1"/>
          </p:nvPr>
        </p:nvSpPr>
        <p:spPr>
          <a:xfrm>
            <a:off x="3431381" y="16828033"/>
            <a:ext cx="43376850" cy="5500686"/>
          </a:xfrm>
        </p:spPr>
        <p:txBody>
          <a:bodyPr/>
          <a:lstStyle>
            <a:lvl1pPr marL="0" indent="0">
              <a:buNone/>
              <a:defRPr sz="8800">
                <a:solidFill>
                  <a:schemeClr val="tx1">
                    <a:tint val="75000"/>
                  </a:schemeClr>
                </a:solidFill>
              </a:defRPr>
            </a:lvl1pPr>
            <a:lvl2pPr marL="1676415" indent="0">
              <a:buNone/>
              <a:defRPr sz="7333">
                <a:solidFill>
                  <a:schemeClr val="tx1">
                    <a:tint val="75000"/>
                  </a:schemeClr>
                </a:solidFill>
              </a:defRPr>
            </a:lvl2pPr>
            <a:lvl3pPr marL="3352830" indent="0">
              <a:buNone/>
              <a:defRPr sz="6600">
                <a:solidFill>
                  <a:schemeClr val="tx1">
                    <a:tint val="75000"/>
                  </a:schemeClr>
                </a:solidFill>
              </a:defRPr>
            </a:lvl3pPr>
            <a:lvl4pPr marL="5029246" indent="0">
              <a:buNone/>
              <a:defRPr sz="5867">
                <a:solidFill>
                  <a:schemeClr val="tx1">
                    <a:tint val="75000"/>
                  </a:schemeClr>
                </a:solidFill>
              </a:defRPr>
            </a:lvl4pPr>
            <a:lvl5pPr marL="6705661" indent="0">
              <a:buNone/>
              <a:defRPr sz="5867">
                <a:solidFill>
                  <a:schemeClr val="tx1">
                    <a:tint val="75000"/>
                  </a:schemeClr>
                </a:solidFill>
              </a:defRPr>
            </a:lvl5pPr>
            <a:lvl6pPr marL="8382076" indent="0">
              <a:buNone/>
              <a:defRPr sz="5867">
                <a:solidFill>
                  <a:schemeClr val="tx1">
                    <a:tint val="75000"/>
                  </a:schemeClr>
                </a:solidFill>
              </a:defRPr>
            </a:lvl6pPr>
            <a:lvl7pPr marL="10058491" indent="0">
              <a:buNone/>
              <a:defRPr sz="5867">
                <a:solidFill>
                  <a:schemeClr val="tx1">
                    <a:tint val="75000"/>
                  </a:schemeClr>
                </a:solidFill>
              </a:defRPr>
            </a:lvl7pPr>
            <a:lvl8pPr marL="11734907" indent="0">
              <a:buNone/>
              <a:defRPr sz="5867">
                <a:solidFill>
                  <a:schemeClr val="tx1">
                    <a:tint val="75000"/>
                  </a:schemeClr>
                </a:solidFill>
              </a:defRPr>
            </a:lvl8pPr>
            <a:lvl9pPr marL="13411322" indent="0">
              <a:buNone/>
              <a:defRPr sz="5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6738CF-392F-4161-B9ED-8AB622EF7498}" type="datetimeFigureOut">
              <a:rPr lang="en-US" smtClean="0"/>
              <a:t>3/20/2025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0F6AE2-8A25-4DDD-B538-C236AD31C8C2}" type="slidenum">
              <a:rPr lang="en-US" smtClean="0"/>
              <a:t>‹#›</a:t>
            </a:fld>
            <a:endParaRPr lang="en-US"/>
          </a:p>
        </p:txBody>
      </p:sp>
    </p:spTree>
    <p:extLst>
      <p:ext uri="{BB962C8B-B14F-4D97-AF65-F5344CB8AC3E}">
        <p14:creationId xmlns:p14="http://schemas.microsoft.com/office/powerpoint/2010/main" val="2449430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457575" y="6693958"/>
            <a:ext cx="21374100" cy="159549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5460325" y="6693958"/>
            <a:ext cx="21374100" cy="159549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6738CF-392F-4161-B9ED-8AB622EF7498}" type="datetimeFigureOut">
              <a:rPr lang="en-US" smtClean="0"/>
              <a:t>3/20/2025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0F6AE2-8A25-4DDD-B538-C236AD31C8C2}" type="slidenum">
              <a:rPr lang="en-US" smtClean="0"/>
              <a:t>‹#›</a:t>
            </a:fld>
            <a:endParaRPr lang="en-US"/>
          </a:p>
        </p:txBody>
      </p:sp>
    </p:spTree>
    <p:extLst>
      <p:ext uri="{BB962C8B-B14F-4D97-AF65-F5344CB8AC3E}">
        <p14:creationId xmlns:p14="http://schemas.microsoft.com/office/powerpoint/2010/main" val="939463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64126" y="1338793"/>
            <a:ext cx="43376850" cy="4860398"/>
          </a:xfrm>
        </p:spPr>
        <p:txBody>
          <a:bodyPr/>
          <a:lstStyle/>
          <a:p>
            <a:r>
              <a:rPr lang="en-US"/>
              <a:t>Click to edit Master title style</a:t>
            </a:r>
            <a:endParaRPr lang="en-US" dirty="0"/>
          </a:p>
        </p:txBody>
      </p:sp>
      <p:sp>
        <p:nvSpPr>
          <p:cNvPr id="3" name="Text Placeholder 2"/>
          <p:cNvSpPr>
            <a:spLocks noGrp="1"/>
          </p:cNvSpPr>
          <p:nvPr>
            <p:ph type="body" idx="1"/>
          </p:nvPr>
        </p:nvSpPr>
        <p:spPr>
          <a:xfrm>
            <a:off x="3464128" y="6164264"/>
            <a:ext cx="21275871" cy="3021011"/>
          </a:xfrm>
        </p:spPr>
        <p:txBody>
          <a:bodyPr anchor="b"/>
          <a:lstStyle>
            <a:lvl1pPr marL="0" indent="0">
              <a:buNone/>
              <a:defRPr sz="8800" b="1"/>
            </a:lvl1pPr>
            <a:lvl2pPr marL="1676415" indent="0">
              <a:buNone/>
              <a:defRPr sz="7333" b="1"/>
            </a:lvl2pPr>
            <a:lvl3pPr marL="3352830" indent="0">
              <a:buNone/>
              <a:defRPr sz="6600" b="1"/>
            </a:lvl3pPr>
            <a:lvl4pPr marL="5029246" indent="0">
              <a:buNone/>
              <a:defRPr sz="5867" b="1"/>
            </a:lvl4pPr>
            <a:lvl5pPr marL="6705661" indent="0">
              <a:buNone/>
              <a:defRPr sz="5867" b="1"/>
            </a:lvl5pPr>
            <a:lvl6pPr marL="8382076" indent="0">
              <a:buNone/>
              <a:defRPr sz="5867" b="1"/>
            </a:lvl6pPr>
            <a:lvl7pPr marL="10058491" indent="0">
              <a:buNone/>
              <a:defRPr sz="5867" b="1"/>
            </a:lvl7pPr>
            <a:lvl8pPr marL="11734907" indent="0">
              <a:buNone/>
              <a:defRPr sz="5867" b="1"/>
            </a:lvl8pPr>
            <a:lvl9pPr marL="13411322" indent="0">
              <a:buNone/>
              <a:defRPr sz="5867" b="1"/>
            </a:lvl9pPr>
          </a:lstStyle>
          <a:p>
            <a:pPr lvl="0"/>
            <a:r>
              <a:rPr lang="en-US"/>
              <a:t>Click to edit Master text styles</a:t>
            </a:r>
          </a:p>
        </p:txBody>
      </p:sp>
      <p:sp>
        <p:nvSpPr>
          <p:cNvPr id="4" name="Content Placeholder 3"/>
          <p:cNvSpPr>
            <a:spLocks noGrp="1"/>
          </p:cNvSpPr>
          <p:nvPr>
            <p:ph sz="half" idx="2"/>
          </p:nvPr>
        </p:nvSpPr>
        <p:spPr>
          <a:xfrm>
            <a:off x="3464128" y="9185275"/>
            <a:ext cx="21275871" cy="1351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5460325" y="6164264"/>
            <a:ext cx="21380651" cy="3021011"/>
          </a:xfrm>
        </p:spPr>
        <p:txBody>
          <a:bodyPr anchor="b"/>
          <a:lstStyle>
            <a:lvl1pPr marL="0" indent="0">
              <a:buNone/>
              <a:defRPr sz="8800" b="1"/>
            </a:lvl1pPr>
            <a:lvl2pPr marL="1676415" indent="0">
              <a:buNone/>
              <a:defRPr sz="7333" b="1"/>
            </a:lvl2pPr>
            <a:lvl3pPr marL="3352830" indent="0">
              <a:buNone/>
              <a:defRPr sz="6600" b="1"/>
            </a:lvl3pPr>
            <a:lvl4pPr marL="5029246" indent="0">
              <a:buNone/>
              <a:defRPr sz="5867" b="1"/>
            </a:lvl4pPr>
            <a:lvl5pPr marL="6705661" indent="0">
              <a:buNone/>
              <a:defRPr sz="5867" b="1"/>
            </a:lvl5pPr>
            <a:lvl6pPr marL="8382076" indent="0">
              <a:buNone/>
              <a:defRPr sz="5867" b="1"/>
            </a:lvl6pPr>
            <a:lvl7pPr marL="10058491" indent="0">
              <a:buNone/>
              <a:defRPr sz="5867" b="1"/>
            </a:lvl7pPr>
            <a:lvl8pPr marL="11734907" indent="0">
              <a:buNone/>
              <a:defRPr sz="5867" b="1"/>
            </a:lvl8pPr>
            <a:lvl9pPr marL="13411322" indent="0">
              <a:buNone/>
              <a:defRPr sz="5867" b="1"/>
            </a:lvl9pPr>
          </a:lstStyle>
          <a:p>
            <a:pPr lvl="0"/>
            <a:r>
              <a:rPr lang="en-US"/>
              <a:t>Click to edit Master text styles</a:t>
            </a:r>
          </a:p>
        </p:txBody>
      </p:sp>
      <p:sp>
        <p:nvSpPr>
          <p:cNvPr id="6" name="Content Placeholder 5"/>
          <p:cNvSpPr>
            <a:spLocks noGrp="1"/>
          </p:cNvSpPr>
          <p:nvPr>
            <p:ph sz="quarter" idx="4"/>
          </p:nvPr>
        </p:nvSpPr>
        <p:spPr>
          <a:xfrm>
            <a:off x="25460325" y="9185275"/>
            <a:ext cx="21380651" cy="135101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6738CF-392F-4161-B9ED-8AB622EF7498}" type="datetimeFigureOut">
              <a:rPr lang="en-US" smtClean="0"/>
              <a:t>3/20/2025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0F6AE2-8A25-4DDD-B538-C236AD31C8C2}" type="slidenum">
              <a:rPr lang="en-US" smtClean="0"/>
              <a:t>‹#›</a:t>
            </a:fld>
            <a:endParaRPr lang="en-US"/>
          </a:p>
        </p:txBody>
      </p:sp>
    </p:spTree>
    <p:extLst>
      <p:ext uri="{BB962C8B-B14F-4D97-AF65-F5344CB8AC3E}">
        <p14:creationId xmlns:p14="http://schemas.microsoft.com/office/powerpoint/2010/main" val="1939396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96738CF-392F-4161-B9ED-8AB622EF7498}" type="datetimeFigureOut">
              <a:rPr lang="en-US" smtClean="0"/>
              <a:t>3/20/2025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0F6AE2-8A25-4DDD-B538-C236AD31C8C2}" type="slidenum">
              <a:rPr lang="en-US" smtClean="0"/>
              <a:t>‹#›</a:t>
            </a:fld>
            <a:endParaRPr lang="en-US"/>
          </a:p>
        </p:txBody>
      </p:sp>
    </p:spTree>
    <p:extLst>
      <p:ext uri="{BB962C8B-B14F-4D97-AF65-F5344CB8AC3E}">
        <p14:creationId xmlns:p14="http://schemas.microsoft.com/office/powerpoint/2010/main" val="3462419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6738CF-392F-4161-B9ED-8AB622EF7498}" type="datetimeFigureOut">
              <a:rPr lang="en-US" smtClean="0"/>
              <a:t>3/20/2025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0F6AE2-8A25-4DDD-B538-C236AD31C8C2}" type="slidenum">
              <a:rPr lang="en-US" smtClean="0"/>
              <a:t>‹#›</a:t>
            </a:fld>
            <a:endParaRPr lang="en-US"/>
          </a:p>
        </p:txBody>
      </p:sp>
    </p:spTree>
    <p:extLst>
      <p:ext uri="{BB962C8B-B14F-4D97-AF65-F5344CB8AC3E}">
        <p14:creationId xmlns:p14="http://schemas.microsoft.com/office/powerpoint/2010/main" val="3808602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64127" y="1676400"/>
            <a:ext cx="16220478" cy="5867400"/>
          </a:xfrm>
        </p:spPr>
        <p:txBody>
          <a:bodyPr anchor="b"/>
          <a:lstStyle>
            <a:lvl1pPr>
              <a:defRPr sz="11733"/>
            </a:lvl1pPr>
          </a:lstStyle>
          <a:p>
            <a:r>
              <a:rPr lang="en-US"/>
              <a:t>Click to edit Master title style</a:t>
            </a:r>
            <a:endParaRPr lang="en-US" dirty="0"/>
          </a:p>
        </p:txBody>
      </p:sp>
      <p:sp>
        <p:nvSpPr>
          <p:cNvPr id="3" name="Content Placeholder 2"/>
          <p:cNvSpPr>
            <a:spLocks noGrp="1"/>
          </p:cNvSpPr>
          <p:nvPr>
            <p:ph idx="1"/>
          </p:nvPr>
        </p:nvSpPr>
        <p:spPr>
          <a:xfrm>
            <a:off x="21380651" y="3620560"/>
            <a:ext cx="25460325" cy="17869958"/>
          </a:xfrm>
        </p:spPr>
        <p:txBody>
          <a:bodyPr/>
          <a:lstStyle>
            <a:lvl1pPr>
              <a:defRPr sz="11733"/>
            </a:lvl1pPr>
            <a:lvl2pPr>
              <a:defRPr sz="10267"/>
            </a:lvl2pPr>
            <a:lvl3pPr>
              <a:defRPr sz="8800"/>
            </a:lvl3pPr>
            <a:lvl4pPr>
              <a:defRPr sz="7333"/>
            </a:lvl4pPr>
            <a:lvl5pPr>
              <a:defRPr sz="7333"/>
            </a:lvl5pPr>
            <a:lvl6pPr>
              <a:defRPr sz="7333"/>
            </a:lvl6pPr>
            <a:lvl7pPr>
              <a:defRPr sz="7333"/>
            </a:lvl7pPr>
            <a:lvl8pPr>
              <a:defRPr sz="7333"/>
            </a:lvl8pPr>
            <a:lvl9pPr>
              <a:defRPr sz="7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64127" y="7543800"/>
            <a:ext cx="16220478" cy="13975823"/>
          </a:xfrm>
        </p:spPr>
        <p:txBody>
          <a:bodyPr/>
          <a:lstStyle>
            <a:lvl1pPr marL="0" indent="0">
              <a:buNone/>
              <a:defRPr sz="5867"/>
            </a:lvl1pPr>
            <a:lvl2pPr marL="1676415" indent="0">
              <a:buNone/>
              <a:defRPr sz="5133"/>
            </a:lvl2pPr>
            <a:lvl3pPr marL="3352830" indent="0">
              <a:buNone/>
              <a:defRPr sz="4400"/>
            </a:lvl3pPr>
            <a:lvl4pPr marL="5029246" indent="0">
              <a:buNone/>
              <a:defRPr sz="3667"/>
            </a:lvl4pPr>
            <a:lvl5pPr marL="6705661" indent="0">
              <a:buNone/>
              <a:defRPr sz="3667"/>
            </a:lvl5pPr>
            <a:lvl6pPr marL="8382076" indent="0">
              <a:buNone/>
              <a:defRPr sz="3667"/>
            </a:lvl6pPr>
            <a:lvl7pPr marL="10058491" indent="0">
              <a:buNone/>
              <a:defRPr sz="3667"/>
            </a:lvl7pPr>
            <a:lvl8pPr marL="11734907" indent="0">
              <a:buNone/>
              <a:defRPr sz="3667"/>
            </a:lvl8pPr>
            <a:lvl9pPr marL="13411322" indent="0">
              <a:buNone/>
              <a:defRPr sz="3667"/>
            </a:lvl9pPr>
          </a:lstStyle>
          <a:p>
            <a:pPr lvl="0"/>
            <a:r>
              <a:rPr lang="en-US"/>
              <a:t>Click to edit Master text styles</a:t>
            </a:r>
          </a:p>
        </p:txBody>
      </p:sp>
      <p:sp>
        <p:nvSpPr>
          <p:cNvPr id="5" name="Date Placeholder 4"/>
          <p:cNvSpPr>
            <a:spLocks noGrp="1"/>
          </p:cNvSpPr>
          <p:nvPr>
            <p:ph type="dt" sz="half" idx="10"/>
          </p:nvPr>
        </p:nvSpPr>
        <p:spPr/>
        <p:txBody>
          <a:bodyPr/>
          <a:lstStyle/>
          <a:p>
            <a:fld id="{896738CF-392F-4161-B9ED-8AB622EF7498}" type="datetimeFigureOut">
              <a:rPr lang="en-US" smtClean="0"/>
              <a:t>3/20/2025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0F6AE2-8A25-4DDD-B538-C236AD31C8C2}" type="slidenum">
              <a:rPr lang="en-US" smtClean="0"/>
              <a:t>‹#›</a:t>
            </a:fld>
            <a:endParaRPr lang="en-US"/>
          </a:p>
        </p:txBody>
      </p:sp>
    </p:spTree>
    <p:extLst>
      <p:ext uri="{BB962C8B-B14F-4D97-AF65-F5344CB8AC3E}">
        <p14:creationId xmlns:p14="http://schemas.microsoft.com/office/powerpoint/2010/main" val="3086755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64127" y="1676400"/>
            <a:ext cx="16220478" cy="5867400"/>
          </a:xfrm>
        </p:spPr>
        <p:txBody>
          <a:bodyPr anchor="b"/>
          <a:lstStyle>
            <a:lvl1pPr>
              <a:defRPr sz="11733"/>
            </a:lvl1pPr>
          </a:lstStyle>
          <a:p>
            <a:r>
              <a:rPr lang="en-US"/>
              <a:t>Click to edit Master title style</a:t>
            </a:r>
            <a:endParaRPr lang="en-US" dirty="0"/>
          </a:p>
        </p:txBody>
      </p:sp>
      <p:sp>
        <p:nvSpPr>
          <p:cNvPr id="3" name="Picture Placeholder 2"/>
          <p:cNvSpPr>
            <a:spLocks noGrp="1" noChangeAspect="1"/>
          </p:cNvSpPr>
          <p:nvPr>
            <p:ph type="pic" idx="1"/>
          </p:nvPr>
        </p:nvSpPr>
        <p:spPr>
          <a:xfrm>
            <a:off x="21380651" y="3620560"/>
            <a:ext cx="25460325" cy="17869958"/>
          </a:xfrm>
        </p:spPr>
        <p:txBody>
          <a:bodyPr anchor="t"/>
          <a:lstStyle>
            <a:lvl1pPr marL="0" indent="0">
              <a:buNone/>
              <a:defRPr sz="11733"/>
            </a:lvl1pPr>
            <a:lvl2pPr marL="1676415" indent="0">
              <a:buNone/>
              <a:defRPr sz="10267"/>
            </a:lvl2pPr>
            <a:lvl3pPr marL="3352830" indent="0">
              <a:buNone/>
              <a:defRPr sz="8800"/>
            </a:lvl3pPr>
            <a:lvl4pPr marL="5029246" indent="0">
              <a:buNone/>
              <a:defRPr sz="7333"/>
            </a:lvl4pPr>
            <a:lvl5pPr marL="6705661" indent="0">
              <a:buNone/>
              <a:defRPr sz="7333"/>
            </a:lvl5pPr>
            <a:lvl6pPr marL="8382076" indent="0">
              <a:buNone/>
              <a:defRPr sz="7333"/>
            </a:lvl6pPr>
            <a:lvl7pPr marL="10058491" indent="0">
              <a:buNone/>
              <a:defRPr sz="7333"/>
            </a:lvl7pPr>
            <a:lvl8pPr marL="11734907" indent="0">
              <a:buNone/>
              <a:defRPr sz="7333"/>
            </a:lvl8pPr>
            <a:lvl9pPr marL="13411322" indent="0">
              <a:buNone/>
              <a:defRPr sz="7333"/>
            </a:lvl9pPr>
          </a:lstStyle>
          <a:p>
            <a:r>
              <a:rPr lang="en-US"/>
              <a:t>Click icon to add picture</a:t>
            </a:r>
            <a:endParaRPr lang="en-US" dirty="0"/>
          </a:p>
        </p:txBody>
      </p:sp>
      <p:sp>
        <p:nvSpPr>
          <p:cNvPr id="4" name="Text Placeholder 3"/>
          <p:cNvSpPr>
            <a:spLocks noGrp="1"/>
          </p:cNvSpPr>
          <p:nvPr>
            <p:ph type="body" sz="half" idx="2"/>
          </p:nvPr>
        </p:nvSpPr>
        <p:spPr>
          <a:xfrm>
            <a:off x="3464127" y="7543800"/>
            <a:ext cx="16220478" cy="13975823"/>
          </a:xfrm>
        </p:spPr>
        <p:txBody>
          <a:bodyPr/>
          <a:lstStyle>
            <a:lvl1pPr marL="0" indent="0">
              <a:buNone/>
              <a:defRPr sz="5867"/>
            </a:lvl1pPr>
            <a:lvl2pPr marL="1676415" indent="0">
              <a:buNone/>
              <a:defRPr sz="5133"/>
            </a:lvl2pPr>
            <a:lvl3pPr marL="3352830" indent="0">
              <a:buNone/>
              <a:defRPr sz="4400"/>
            </a:lvl3pPr>
            <a:lvl4pPr marL="5029246" indent="0">
              <a:buNone/>
              <a:defRPr sz="3667"/>
            </a:lvl4pPr>
            <a:lvl5pPr marL="6705661" indent="0">
              <a:buNone/>
              <a:defRPr sz="3667"/>
            </a:lvl5pPr>
            <a:lvl6pPr marL="8382076" indent="0">
              <a:buNone/>
              <a:defRPr sz="3667"/>
            </a:lvl6pPr>
            <a:lvl7pPr marL="10058491" indent="0">
              <a:buNone/>
              <a:defRPr sz="3667"/>
            </a:lvl7pPr>
            <a:lvl8pPr marL="11734907" indent="0">
              <a:buNone/>
              <a:defRPr sz="3667"/>
            </a:lvl8pPr>
            <a:lvl9pPr marL="13411322" indent="0">
              <a:buNone/>
              <a:defRPr sz="3667"/>
            </a:lvl9pPr>
          </a:lstStyle>
          <a:p>
            <a:pPr lvl="0"/>
            <a:r>
              <a:rPr lang="en-US"/>
              <a:t>Click to edit Master text styles</a:t>
            </a:r>
          </a:p>
        </p:txBody>
      </p:sp>
      <p:sp>
        <p:nvSpPr>
          <p:cNvPr id="5" name="Date Placeholder 4"/>
          <p:cNvSpPr>
            <a:spLocks noGrp="1"/>
          </p:cNvSpPr>
          <p:nvPr>
            <p:ph type="dt" sz="half" idx="10"/>
          </p:nvPr>
        </p:nvSpPr>
        <p:spPr/>
        <p:txBody>
          <a:bodyPr/>
          <a:lstStyle/>
          <a:p>
            <a:fld id="{896738CF-392F-4161-B9ED-8AB622EF7498}" type="datetimeFigureOut">
              <a:rPr lang="en-US" smtClean="0"/>
              <a:t>3/20/2025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0F6AE2-8A25-4DDD-B538-C236AD31C8C2}" type="slidenum">
              <a:rPr lang="en-US" smtClean="0"/>
              <a:t>‹#›</a:t>
            </a:fld>
            <a:endParaRPr lang="en-US"/>
          </a:p>
        </p:txBody>
      </p:sp>
    </p:spTree>
    <p:extLst>
      <p:ext uri="{BB962C8B-B14F-4D97-AF65-F5344CB8AC3E}">
        <p14:creationId xmlns:p14="http://schemas.microsoft.com/office/powerpoint/2010/main" val="1066264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57575" y="1338793"/>
            <a:ext cx="43376850" cy="48603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457575" y="6693958"/>
            <a:ext cx="43376850" cy="1595490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457575" y="23306618"/>
            <a:ext cx="11315700" cy="1338792"/>
          </a:xfrm>
          <a:prstGeom prst="rect">
            <a:avLst/>
          </a:prstGeom>
        </p:spPr>
        <p:txBody>
          <a:bodyPr vert="horz" lIns="91440" tIns="45720" rIns="91440" bIns="45720" rtlCol="0" anchor="ctr"/>
          <a:lstStyle>
            <a:lvl1pPr algn="l">
              <a:defRPr sz="4400">
                <a:solidFill>
                  <a:schemeClr val="tx1">
                    <a:tint val="75000"/>
                  </a:schemeClr>
                </a:solidFill>
              </a:defRPr>
            </a:lvl1pPr>
          </a:lstStyle>
          <a:p>
            <a:fld id="{896738CF-392F-4161-B9ED-8AB622EF7498}" type="datetimeFigureOut">
              <a:rPr lang="en-US" smtClean="0"/>
              <a:t>3/20/2025</a:t>
            </a:fld>
            <a:endParaRPr lang="en-US"/>
          </a:p>
        </p:txBody>
      </p:sp>
      <p:sp>
        <p:nvSpPr>
          <p:cNvPr id="5" name="Footer Placeholder 4"/>
          <p:cNvSpPr>
            <a:spLocks noGrp="1"/>
          </p:cNvSpPr>
          <p:nvPr>
            <p:ph type="ftr" sz="quarter" idx="3"/>
          </p:nvPr>
        </p:nvSpPr>
        <p:spPr>
          <a:xfrm>
            <a:off x="16659225" y="23306618"/>
            <a:ext cx="16973550" cy="1338792"/>
          </a:xfrm>
          <a:prstGeom prst="rect">
            <a:avLst/>
          </a:prstGeom>
        </p:spPr>
        <p:txBody>
          <a:bodyPr vert="horz" lIns="91440" tIns="45720" rIns="91440" bIns="45720" rtlCol="0" anchor="ctr"/>
          <a:lstStyle>
            <a:lvl1pPr algn="ctr">
              <a:defRPr sz="4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5518725" y="23306618"/>
            <a:ext cx="11315700" cy="1338792"/>
          </a:xfrm>
          <a:prstGeom prst="rect">
            <a:avLst/>
          </a:prstGeom>
        </p:spPr>
        <p:txBody>
          <a:bodyPr vert="horz" lIns="91440" tIns="45720" rIns="91440" bIns="45720" rtlCol="0" anchor="ctr"/>
          <a:lstStyle>
            <a:lvl1pPr algn="r">
              <a:defRPr sz="4400">
                <a:solidFill>
                  <a:schemeClr val="tx1">
                    <a:tint val="75000"/>
                  </a:schemeClr>
                </a:solidFill>
              </a:defRPr>
            </a:lvl1pPr>
          </a:lstStyle>
          <a:p>
            <a:fld id="{C10F6AE2-8A25-4DDD-B538-C236AD31C8C2}" type="slidenum">
              <a:rPr lang="en-US" smtClean="0"/>
              <a:t>‹#›</a:t>
            </a:fld>
            <a:endParaRPr lang="en-US"/>
          </a:p>
        </p:txBody>
      </p:sp>
    </p:spTree>
    <p:extLst>
      <p:ext uri="{BB962C8B-B14F-4D97-AF65-F5344CB8AC3E}">
        <p14:creationId xmlns:p14="http://schemas.microsoft.com/office/powerpoint/2010/main" val="20787477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352830" rtl="0" eaLnBrk="1" latinLnBrk="0" hangingPunct="1">
        <a:lnSpc>
          <a:spcPct val="90000"/>
        </a:lnSpc>
        <a:spcBef>
          <a:spcPct val="0"/>
        </a:spcBef>
        <a:buNone/>
        <a:defRPr sz="16133" kern="1200">
          <a:solidFill>
            <a:schemeClr val="tx1"/>
          </a:solidFill>
          <a:latin typeface="+mj-lt"/>
          <a:ea typeface="+mj-ea"/>
          <a:cs typeface="+mj-cs"/>
        </a:defRPr>
      </a:lvl1pPr>
    </p:titleStyle>
    <p:bodyStyle>
      <a:lvl1pPr marL="838208" indent="-838208" algn="l" defTabSz="3352830" rtl="0" eaLnBrk="1" latinLnBrk="0" hangingPunct="1">
        <a:lnSpc>
          <a:spcPct val="90000"/>
        </a:lnSpc>
        <a:spcBef>
          <a:spcPts val="3667"/>
        </a:spcBef>
        <a:buFont typeface="Arial" panose="020B0604020202020204" pitchFamily="34" charset="0"/>
        <a:buChar char="•"/>
        <a:defRPr sz="10267" kern="1200">
          <a:solidFill>
            <a:schemeClr val="tx1"/>
          </a:solidFill>
          <a:latin typeface="+mn-lt"/>
          <a:ea typeface="+mn-ea"/>
          <a:cs typeface="+mn-cs"/>
        </a:defRPr>
      </a:lvl1pPr>
      <a:lvl2pPr marL="2514623" indent="-838208" algn="l" defTabSz="3352830" rtl="0" eaLnBrk="1" latinLnBrk="0" hangingPunct="1">
        <a:lnSpc>
          <a:spcPct val="90000"/>
        </a:lnSpc>
        <a:spcBef>
          <a:spcPts val="1833"/>
        </a:spcBef>
        <a:buFont typeface="Arial" panose="020B0604020202020204" pitchFamily="34" charset="0"/>
        <a:buChar char="•"/>
        <a:defRPr sz="8800" kern="1200">
          <a:solidFill>
            <a:schemeClr val="tx1"/>
          </a:solidFill>
          <a:latin typeface="+mn-lt"/>
          <a:ea typeface="+mn-ea"/>
          <a:cs typeface="+mn-cs"/>
        </a:defRPr>
      </a:lvl2pPr>
      <a:lvl3pPr marL="4191038" indent="-838208" algn="l" defTabSz="3352830" rtl="0" eaLnBrk="1" latinLnBrk="0" hangingPunct="1">
        <a:lnSpc>
          <a:spcPct val="90000"/>
        </a:lnSpc>
        <a:spcBef>
          <a:spcPts val="1833"/>
        </a:spcBef>
        <a:buFont typeface="Arial" panose="020B0604020202020204" pitchFamily="34" charset="0"/>
        <a:buChar char="•"/>
        <a:defRPr sz="7333" kern="1200">
          <a:solidFill>
            <a:schemeClr val="tx1"/>
          </a:solidFill>
          <a:latin typeface="+mn-lt"/>
          <a:ea typeface="+mn-ea"/>
          <a:cs typeface="+mn-cs"/>
        </a:defRPr>
      </a:lvl3pPr>
      <a:lvl4pPr marL="5867453" indent="-838208" algn="l" defTabSz="3352830" rtl="0" eaLnBrk="1" latinLnBrk="0" hangingPunct="1">
        <a:lnSpc>
          <a:spcPct val="90000"/>
        </a:lnSpc>
        <a:spcBef>
          <a:spcPts val="1833"/>
        </a:spcBef>
        <a:buFont typeface="Arial" panose="020B0604020202020204" pitchFamily="34" charset="0"/>
        <a:buChar char="•"/>
        <a:defRPr sz="6600" kern="1200">
          <a:solidFill>
            <a:schemeClr val="tx1"/>
          </a:solidFill>
          <a:latin typeface="+mn-lt"/>
          <a:ea typeface="+mn-ea"/>
          <a:cs typeface="+mn-cs"/>
        </a:defRPr>
      </a:lvl4pPr>
      <a:lvl5pPr marL="7543869" indent="-838208" algn="l" defTabSz="3352830" rtl="0" eaLnBrk="1" latinLnBrk="0" hangingPunct="1">
        <a:lnSpc>
          <a:spcPct val="90000"/>
        </a:lnSpc>
        <a:spcBef>
          <a:spcPts val="1833"/>
        </a:spcBef>
        <a:buFont typeface="Arial" panose="020B0604020202020204" pitchFamily="34" charset="0"/>
        <a:buChar char="•"/>
        <a:defRPr sz="6600" kern="1200">
          <a:solidFill>
            <a:schemeClr val="tx1"/>
          </a:solidFill>
          <a:latin typeface="+mn-lt"/>
          <a:ea typeface="+mn-ea"/>
          <a:cs typeface="+mn-cs"/>
        </a:defRPr>
      </a:lvl5pPr>
      <a:lvl6pPr marL="9220284" indent="-838208" algn="l" defTabSz="3352830" rtl="0" eaLnBrk="1" latinLnBrk="0" hangingPunct="1">
        <a:lnSpc>
          <a:spcPct val="90000"/>
        </a:lnSpc>
        <a:spcBef>
          <a:spcPts val="1833"/>
        </a:spcBef>
        <a:buFont typeface="Arial" panose="020B0604020202020204" pitchFamily="34" charset="0"/>
        <a:buChar char="•"/>
        <a:defRPr sz="6600" kern="1200">
          <a:solidFill>
            <a:schemeClr val="tx1"/>
          </a:solidFill>
          <a:latin typeface="+mn-lt"/>
          <a:ea typeface="+mn-ea"/>
          <a:cs typeface="+mn-cs"/>
        </a:defRPr>
      </a:lvl6pPr>
      <a:lvl7pPr marL="10896699" indent="-838208" algn="l" defTabSz="3352830" rtl="0" eaLnBrk="1" latinLnBrk="0" hangingPunct="1">
        <a:lnSpc>
          <a:spcPct val="90000"/>
        </a:lnSpc>
        <a:spcBef>
          <a:spcPts val="1833"/>
        </a:spcBef>
        <a:buFont typeface="Arial" panose="020B0604020202020204" pitchFamily="34" charset="0"/>
        <a:buChar char="•"/>
        <a:defRPr sz="6600" kern="1200">
          <a:solidFill>
            <a:schemeClr val="tx1"/>
          </a:solidFill>
          <a:latin typeface="+mn-lt"/>
          <a:ea typeface="+mn-ea"/>
          <a:cs typeface="+mn-cs"/>
        </a:defRPr>
      </a:lvl7pPr>
      <a:lvl8pPr marL="12573114" indent="-838208" algn="l" defTabSz="3352830" rtl="0" eaLnBrk="1" latinLnBrk="0" hangingPunct="1">
        <a:lnSpc>
          <a:spcPct val="90000"/>
        </a:lnSpc>
        <a:spcBef>
          <a:spcPts val="1833"/>
        </a:spcBef>
        <a:buFont typeface="Arial" panose="020B0604020202020204" pitchFamily="34" charset="0"/>
        <a:buChar char="•"/>
        <a:defRPr sz="6600" kern="1200">
          <a:solidFill>
            <a:schemeClr val="tx1"/>
          </a:solidFill>
          <a:latin typeface="+mn-lt"/>
          <a:ea typeface="+mn-ea"/>
          <a:cs typeface="+mn-cs"/>
        </a:defRPr>
      </a:lvl8pPr>
      <a:lvl9pPr marL="14249530" indent="-838208" algn="l" defTabSz="3352830" rtl="0" eaLnBrk="1" latinLnBrk="0" hangingPunct="1">
        <a:lnSpc>
          <a:spcPct val="90000"/>
        </a:lnSpc>
        <a:spcBef>
          <a:spcPts val="1833"/>
        </a:spcBef>
        <a:buFont typeface="Arial" panose="020B0604020202020204" pitchFamily="34" charset="0"/>
        <a:buChar char="•"/>
        <a:defRPr sz="6600" kern="1200">
          <a:solidFill>
            <a:schemeClr val="tx1"/>
          </a:solidFill>
          <a:latin typeface="+mn-lt"/>
          <a:ea typeface="+mn-ea"/>
          <a:cs typeface="+mn-cs"/>
        </a:defRPr>
      </a:lvl9pPr>
    </p:bodyStyle>
    <p:otherStyle>
      <a:defPPr>
        <a:defRPr lang="en-US"/>
      </a:defPPr>
      <a:lvl1pPr marL="0" algn="l" defTabSz="3352830" rtl="0" eaLnBrk="1" latinLnBrk="0" hangingPunct="1">
        <a:defRPr sz="6600" kern="1200">
          <a:solidFill>
            <a:schemeClr val="tx1"/>
          </a:solidFill>
          <a:latin typeface="+mn-lt"/>
          <a:ea typeface="+mn-ea"/>
          <a:cs typeface="+mn-cs"/>
        </a:defRPr>
      </a:lvl1pPr>
      <a:lvl2pPr marL="1676415" algn="l" defTabSz="3352830" rtl="0" eaLnBrk="1" latinLnBrk="0" hangingPunct="1">
        <a:defRPr sz="6600" kern="1200">
          <a:solidFill>
            <a:schemeClr val="tx1"/>
          </a:solidFill>
          <a:latin typeface="+mn-lt"/>
          <a:ea typeface="+mn-ea"/>
          <a:cs typeface="+mn-cs"/>
        </a:defRPr>
      </a:lvl2pPr>
      <a:lvl3pPr marL="3352830" algn="l" defTabSz="3352830" rtl="0" eaLnBrk="1" latinLnBrk="0" hangingPunct="1">
        <a:defRPr sz="6600" kern="1200">
          <a:solidFill>
            <a:schemeClr val="tx1"/>
          </a:solidFill>
          <a:latin typeface="+mn-lt"/>
          <a:ea typeface="+mn-ea"/>
          <a:cs typeface="+mn-cs"/>
        </a:defRPr>
      </a:lvl3pPr>
      <a:lvl4pPr marL="5029246" algn="l" defTabSz="3352830" rtl="0" eaLnBrk="1" latinLnBrk="0" hangingPunct="1">
        <a:defRPr sz="6600" kern="1200">
          <a:solidFill>
            <a:schemeClr val="tx1"/>
          </a:solidFill>
          <a:latin typeface="+mn-lt"/>
          <a:ea typeface="+mn-ea"/>
          <a:cs typeface="+mn-cs"/>
        </a:defRPr>
      </a:lvl4pPr>
      <a:lvl5pPr marL="6705661" algn="l" defTabSz="3352830" rtl="0" eaLnBrk="1" latinLnBrk="0" hangingPunct="1">
        <a:defRPr sz="6600" kern="1200">
          <a:solidFill>
            <a:schemeClr val="tx1"/>
          </a:solidFill>
          <a:latin typeface="+mn-lt"/>
          <a:ea typeface="+mn-ea"/>
          <a:cs typeface="+mn-cs"/>
        </a:defRPr>
      </a:lvl5pPr>
      <a:lvl6pPr marL="8382076" algn="l" defTabSz="3352830" rtl="0" eaLnBrk="1" latinLnBrk="0" hangingPunct="1">
        <a:defRPr sz="6600" kern="1200">
          <a:solidFill>
            <a:schemeClr val="tx1"/>
          </a:solidFill>
          <a:latin typeface="+mn-lt"/>
          <a:ea typeface="+mn-ea"/>
          <a:cs typeface="+mn-cs"/>
        </a:defRPr>
      </a:lvl6pPr>
      <a:lvl7pPr marL="10058491" algn="l" defTabSz="3352830" rtl="0" eaLnBrk="1" latinLnBrk="0" hangingPunct="1">
        <a:defRPr sz="6600" kern="1200">
          <a:solidFill>
            <a:schemeClr val="tx1"/>
          </a:solidFill>
          <a:latin typeface="+mn-lt"/>
          <a:ea typeface="+mn-ea"/>
          <a:cs typeface="+mn-cs"/>
        </a:defRPr>
      </a:lvl7pPr>
      <a:lvl8pPr marL="11734907" algn="l" defTabSz="3352830" rtl="0" eaLnBrk="1" latinLnBrk="0" hangingPunct="1">
        <a:defRPr sz="6600" kern="1200">
          <a:solidFill>
            <a:schemeClr val="tx1"/>
          </a:solidFill>
          <a:latin typeface="+mn-lt"/>
          <a:ea typeface="+mn-ea"/>
          <a:cs typeface="+mn-cs"/>
        </a:defRPr>
      </a:lvl8pPr>
      <a:lvl9pPr marL="13411322" algn="l" defTabSz="3352830" rtl="0" eaLnBrk="1" latinLnBrk="0" hangingPunct="1">
        <a:defRPr sz="6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00">
              <a:srgbClr val="809E50"/>
            </a:gs>
            <a:gs pos="38000">
              <a:srgbClr val="448696"/>
            </a:gs>
            <a:gs pos="19000">
              <a:srgbClr val="287486"/>
            </a:gs>
            <a:gs pos="78000">
              <a:srgbClr val="71A3AF"/>
            </a:gs>
            <a:gs pos="0">
              <a:srgbClr val="005A6F"/>
            </a:gs>
          </a:gsLst>
          <a:lin ang="5400000" scaled="1"/>
        </a:gra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23485" y="9632986"/>
            <a:ext cx="41245971" cy="29735465"/>
          </a:xfrm>
          <a:prstGeom prst="rect">
            <a:avLst/>
          </a:prstGeom>
        </p:spPr>
      </p:pic>
      <p:sp>
        <p:nvSpPr>
          <p:cNvPr id="5" name="TextBox 4">
            <a:extLst>
              <a:ext uri="{FF2B5EF4-FFF2-40B4-BE49-F238E27FC236}">
                <a16:creationId xmlns:a16="http://schemas.microsoft.com/office/drawing/2014/main" id="{348531CE-AED2-47E0-B499-1FCF29129B58}"/>
              </a:ext>
            </a:extLst>
          </p:cNvPr>
          <p:cNvSpPr txBox="1"/>
          <p:nvPr/>
        </p:nvSpPr>
        <p:spPr>
          <a:xfrm>
            <a:off x="1191539" y="688066"/>
            <a:ext cx="48371760" cy="3046988"/>
          </a:xfrm>
          <a:prstGeom prst="rect">
            <a:avLst/>
          </a:prstGeom>
          <a:noFill/>
        </p:spPr>
        <p:txBody>
          <a:bodyPr wrap="square" lIns="91440" tIns="45720" rIns="91440" bIns="45720" anchor="t">
            <a:spAutoFit/>
          </a:bodyPr>
          <a:lstStyle/>
          <a:p>
            <a:pPr algn="ctr">
              <a:tabLst>
                <a:tab pos="4479925" algn="l"/>
              </a:tabLst>
            </a:pPr>
            <a:r>
              <a:rPr lang="en-US" sz="9600" dirty="0">
                <a:solidFill>
                  <a:schemeClr val="bg1"/>
                </a:solidFill>
                <a:latin typeface="Times New Roman"/>
                <a:ea typeface="Calibri"/>
                <a:cs typeface="Times New Roman"/>
              </a:rPr>
              <a:t>Role of Stellate Ganglion Block in Treating Oxidative Stress and Cognitive Decline in the post operative setting  A brief review </a:t>
            </a:r>
            <a:r>
              <a:rPr lang="en-US" sz="9600" b="1" dirty="0">
                <a:solidFill>
                  <a:schemeClr val="bg1"/>
                </a:solidFill>
                <a:ea typeface="Calibri"/>
                <a:cs typeface="Times New Roman"/>
              </a:rPr>
              <a:t>.</a:t>
            </a:r>
            <a:endParaRPr lang="en-US" sz="9600" dirty="0">
              <a:solidFill>
                <a:schemeClr val="bg1"/>
              </a:solidFill>
              <a:ea typeface="Calibri"/>
              <a:cs typeface="Times New Roman"/>
            </a:endParaRPr>
          </a:p>
        </p:txBody>
      </p:sp>
      <p:sp>
        <p:nvSpPr>
          <p:cNvPr id="9" name="TextBox 8">
            <a:extLst>
              <a:ext uri="{FF2B5EF4-FFF2-40B4-BE49-F238E27FC236}">
                <a16:creationId xmlns:a16="http://schemas.microsoft.com/office/drawing/2014/main" id="{4CD6D7A3-6512-43D6-965D-81BB8B01D695}"/>
              </a:ext>
            </a:extLst>
          </p:cNvPr>
          <p:cNvSpPr txBox="1"/>
          <p:nvPr/>
        </p:nvSpPr>
        <p:spPr>
          <a:xfrm>
            <a:off x="19854691" y="3615743"/>
            <a:ext cx="25146000" cy="1107996"/>
          </a:xfrm>
          <a:prstGeom prst="rect">
            <a:avLst/>
          </a:prstGeom>
          <a:noFill/>
        </p:spPr>
        <p:txBody>
          <a:bodyPr wrap="square" lIns="91440" tIns="45720" rIns="91440" bIns="45720" anchor="t">
            <a:spAutoFit/>
          </a:bodyPr>
          <a:lstStyle/>
          <a:p>
            <a:r>
              <a:rPr lang="en-US" sz="6600" b="1" dirty="0">
                <a:solidFill>
                  <a:schemeClr val="bg1"/>
                </a:solidFill>
              </a:rPr>
              <a:t>Eugene Lipov</a:t>
            </a:r>
            <a:r>
              <a:rPr lang="en-US" sz="6600" b="1" baseline="30000" dirty="0">
                <a:solidFill>
                  <a:schemeClr val="bg1"/>
                </a:solidFill>
              </a:rPr>
              <a:t>1</a:t>
            </a:r>
            <a:r>
              <a:rPr lang="en-US" sz="6600" b="1" dirty="0">
                <a:solidFill>
                  <a:schemeClr val="bg1"/>
                </a:solidFill>
              </a:rPr>
              <a:t>, Kevin Marmo</a:t>
            </a:r>
            <a:r>
              <a:rPr lang="en-US" sz="6600" b="1" baseline="30000" dirty="0">
                <a:solidFill>
                  <a:schemeClr val="bg1"/>
                </a:solidFill>
              </a:rPr>
              <a:t>2</a:t>
            </a:r>
            <a:r>
              <a:rPr lang="en-US" sz="6600" b="1" dirty="0">
                <a:solidFill>
                  <a:schemeClr val="bg1"/>
                </a:solidFill>
              </a:rPr>
              <a:t>, </a:t>
            </a:r>
            <a:endParaRPr lang="en-US" sz="6600" b="1" baseline="30000" dirty="0">
              <a:solidFill>
                <a:schemeClr val="bg1"/>
              </a:solidFill>
              <a:ea typeface="Calibri"/>
              <a:cs typeface="Calibri"/>
            </a:endParaRPr>
          </a:p>
        </p:txBody>
      </p:sp>
      <p:sp>
        <p:nvSpPr>
          <p:cNvPr id="11" name="TextBox 10">
            <a:extLst>
              <a:ext uri="{FF2B5EF4-FFF2-40B4-BE49-F238E27FC236}">
                <a16:creationId xmlns:a16="http://schemas.microsoft.com/office/drawing/2014/main" id="{D9D8FD34-1CC7-458E-AB2D-8F9BD103AC93}"/>
              </a:ext>
            </a:extLst>
          </p:cNvPr>
          <p:cNvSpPr txBox="1"/>
          <p:nvPr/>
        </p:nvSpPr>
        <p:spPr>
          <a:xfrm>
            <a:off x="20295436" y="4585167"/>
            <a:ext cx="25214580" cy="830997"/>
          </a:xfrm>
          <a:prstGeom prst="rect">
            <a:avLst/>
          </a:prstGeom>
          <a:noFill/>
        </p:spPr>
        <p:txBody>
          <a:bodyPr wrap="square" lIns="91440" tIns="45720" rIns="91440" bIns="45720" anchor="t">
            <a:spAutoFit/>
          </a:bodyPr>
          <a:lstStyle/>
          <a:p>
            <a:r>
              <a:rPr lang="en-US" sz="4800" dirty="0">
                <a:solidFill>
                  <a:schemeClr val="bg1"/>
                </a:solidFill>
                <a:ea typeface="Calibri"/>
                <a:cs typeface="Calibri"/>
              </a:rPr>
              <a:t>Stella Mental Health, Westmont, IL </a:t>
            </a:r>
          </a:p>
        </p:txBody>
      </p:sp>
      <p:sp>
        <p:nvSpPr>
          <p:cNvPr id="27" name="Rectangle 26">
            <a:extLst>
              <a:ext uri="{FF2B5EF4-FFF2-40B4-BE49-F238E27FC236}">
                <a16:creationId xmlns:a16="http://schemas.microsoft.com/office/drawing/2014/main" id="{E5D7817B-DF7C-46BA-8CB6-4CE469517BEF}"/>
              </a:ext>
            </a:extLst>
          </p:cNvPr>
          <p:cNvSpPr/>
          <p:nvPr/>
        </p:nvSpPr>
        <p:spPr>
          <a:xfrm>
            <a:off x="36708968" y="5673864"/>
            <a:ext cx="11871054" cy="19139628"/>
          </a:xfrm>
          <a:prstGeom prst="rect">
            <a:avLst/>
          </a:prstGeom>
          <a:solidFill>
            <a:schemeClr val="bg1"/>
          </a:solidFill>
          <a:ln w="762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506E4F76-C3D3-4FE4-8FAC-09423A532435}"/>
              </a:ext>
            </a:extLst>
          </p:cNvPr>
          <p:cNvGrpSpPr/>
          <p:nvPr/>
        </p:nvGrpSpPr>
        <p:grpSpPr>
          <a:xfrm>
            <a:off x="857824" y="5268969"/>
            <a:ext cx="13160055" cy="19438853"/>
            <a:chOff x="1365967" y="5573453"/>
            <a:chExt cx="11896131" cy="18462206"/>
          </a:xfrm>
        </p:grpSpPr>
        <p:sp>
          <p:nvSpPr>
            <p:cNvPr id="13" name="Rectangle 12">
              <a:extLst>
                <a:ext uri="{FF2B5EF4-FFF2-40B4-BE49-F238E27FC236}">
                  <a16:creationId xmlns:a16="http://schemas.microsoft.com/office/drawing/2014/main" id="{369B9B0C-8FB8-42F9-9333-EB382F1630D8}"/>
                </a:ext>
              </a:extLst>
            </p:cNvPr>
            <p:cNvSpPr/>
            <p:nvPr/>
          </p:nvSpPr>
          <p:spPr>
            <a:xfrm>
              <a:off x="1365967" y="5573453"/>
              <a:ext cx="11896131" cy="18462206"/>
            </a:xfrm>
            <a:prstGeom prst="rect">
              <a:avLst/>
            </a:prstGeom>
            <a:solidFill>
              <a:schemeClr val="bg1"/>
            </a:solidFill>
            <a:ln w="762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4A91EC45-BD8D-45A5-AE82-F131F0298D32}"/>
                </a:ext>
              </a:extLst>
            </p:cNvPr>
            <p:cNvSpPr txBox="1"/>
            <p:nvPr/>
          </p:nvSpPr>
          <p:spPr>
            <a:xfrm>
              <a:off x="1641786" y="6215396"/>
              <a:ext cx="11181711" cy="639818"/>
            </a:xfrm>
            <a:prstGeom prst="rect">
              <a:avLst/>
            </a:prstGeom>
            <a:noFill/>
          </p:spPr>
          <p:txBody>
            <a:bodyPr wrap="square" lIns="91440" tIns="45720" rIns="91440" bIns="45720" anchor="t">
              <a:spAutoFit/>
            </a:bodyPr>
            <a:lstStyle/>
            <a:p>
              <a:pPr marL="0" marR="0">
                <a:spcBef>
                  <a:spcPts val="0"/>
                </a:spcBef>
                <a:spcAft>
                  <a:spcPts val="0"/>
                </a:spcAft>
              </a:pPr>
              <a:endParaRPr lang="en-US" sz="3600" dirty="0">
                <a:effectLst/>
                <a:latin typeface="Times New Roman"/>
                <a:ea typeface="Times New Roman" panose="02020603050405020304" pitchFamily="18" charset="0"/>
                <a:cs typeface="Times New Roman"/>
              </a:endParaRPr>
            </a:p>
          </p:txBody>
        </p:sp>
      </p:grpSp>
      <p:sp>
        <p:nvSpPr>
          <p:cNvPr id="24" name="Rectangle 23">
            <a:extLst>
              <a:ext uri="{FF2B5EF4-FFF2-40B4-BE49-F238E27FC236}">
                <a16:creationId xmlns:a16="http://schemas.microsoft.com/office/drawing/2014/main" id="{184C7A1E-BB3A-4AAE-BC00-AFE0F5A3018D}"/>
              </a:ext>
            </a:extLst>
          </p:cNvPr>
          <p:cNvSpPr/>
          <p:nvPr/>
        </p:nvSpPr>
        <p:spPr>
          <a:xfrm>
            <a:off x="14732870" y="5706041"/>
            <a:ext cx="20462987" cy="19406675"/>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702585" y="4990465"/>
            <a:ext cx="6764862" cy="584775"/>
          </a:xfrm>
          <a:prstGeom prst="rect">
            <a:avLst/>
          </a:prstGeom>
          <a:solidFill>
            <a:schemeClr val="tx1"/>
          </a:solidFill>
          <a:effectLst>
            <a:outerShdw blurRad="50800" dist="38100" dir="2700000" algn="tl" rotWithShape="0">
              <a:prstClr val="black">
                <a:alpha val="40000"/>
              </a:prstClr>
            </a:outerShdw>
            <a:reflection blurRad="6350" stA="52000" endA="300" endPos="35000" dir="5400000" sy="-100000" algn="bl" rotWithShape="0"/>
          </a:effectLst>
        </p:spPr>
        <p:txBody>
          <a:bodyPr wrap="square" lIns="91440" tIns="45720" rIns="91440" bIns="45720" rtlCol="0" anchor="t">
            <a:spAutoFit/>
          </a:bodyPr>
          <a:lstStyle/>
          <a:p>
            <a:pPr algn="ctr"/>
            <a:r>
              <a:rPr lang="en-US" sz="3200" dirty="0">
                <a:solidFill>
                  <a:schemeClr val="bg1"/>
                </a:solidFill>
                <a:latin typeface="Bangla MN"/>
                <a:ea typeface="Bangla MN" charset="0"/>
                <a:cs typeface="Bangla MN" charset="0"/>
              </a:rPr>
              <a:t>Introduction</a:t>
            </a:r>
            <a:endParaRPr lang="en-US" sz="3200" dirty="0">
              <a:solidFill>
                <a:schemeClr val="bg1"/>
              </a:solidFill>
              <a:latin typeface="Bangla MN" charset="0"/>
              <a:ea typeface="Bangla MN" charset="0"/>
              <a:cs typeface="Bangla MN" charset="0"/>
            </a:endParaRPr>
          </a:p>
        </p:txBody>
      </p:sp>
      <p:sp>
        <p:nvSpPr>
          <p:cNvPr id="7" name="TextBox 6">
            <a:extLst>
              <a:ext uri="{FF2B5EF4-FFF2-40B4-BE49-F238E27FC236}">
                <a16:creationId xmlns:a16="http://schemas.microsoft.com/office/drawing/2014/main" id="{0BF01A5E-F931-7AB0-D82D-ADE447C6306D}"/>
              </a:ext>
            </a:extLst>
          </p:cNvPr>
          <p:cNvSpPr txBox="1"/>
          <p:nvPr/>
        </p:nvSpPr>
        <p:spPr>
          <a:xfrm>
            <a:off x="1473321" y="5799520"/>
            <a:ext cx="12369730" cy="367979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a:lnSpc>
                <a:spcPct val="115000"/>
              </a:lnSpc>
              <a:spcAft>
                <a:spcPts val="800"/>
              </a:spcAft>
            </a:pPr>
            <a:r>
              <a:rPr lang="en-US" sz="2200" kern="100" dirty="0">
                <a:effectLst/>
                <a:latin typeface="Aptos" panose="020B0004020202020204" pitchFamily="34" charset="0"/>
                <a:ea typeface="DengXian" panose="02010600030101010101" pitchFamily="2" charset="-122"/>
                <a:cs typeface="Arial" panose="020B0604020202020204" pitchFamily="34" charset="0"/>
              </a:rPr>
              <a:t>Recent studies suggest Stellate ganglion block (SGB) has the potential to mitigate coronary heart disease, reduce oxidative stress, and Improve cognitive function. However, the precise mechanisms are underexplored.</a:t>
            </a:r>
          </a:p>
          <a:p>
            <a:pPr marL="0" marR="0">
              <a:lnSpc>
                <a:spcPct val="115000"/>
              </a:lnSpc>
              <a:spcAft>
                <a:spcPts val="800"/>
              </a:spcAft>
            </a:pPr>
            <a:r>
              <a:rPr lang="en-US" sz="2200" kern="100" dirty="0">
                <a:effectLst/>
                <a:latin typeface="Aptos" panose="020B0004020202020204" pitchFamily="34" charset="0"/>
                <a:ea typeface="DengXian" panose="02010600030101010101" pitchFamily="2" charset="-122"/>
                <a:cs typeface="Arial" panose="020B0604020202020204" pitchFamily="34" charset="0"/>
              </a:rPr>
              <a:t>Dr. Xue (2025) demonstrated improvements in postoperative cognitive dysfunction, which correlated with reduced oxidative stress, shown by the reduction of  interleukin-6 (IL-6) and superoxide dismutase (SOD). Additionally, Dr. Jin (2025) reported increased cerebral blood flow (CBF) and  enhanced endothelial function, leading to improved recovery in myocardial infarction in animal models. These effects again appear to be mediated by reductions in pro-inflammatory cytokines and upregulation of vasodilation-related genes such as NOS3. </a:t>
            </a:r>
          </a:p>
        </p:txBody>
      </p:sp>
      <p:sp>
        <p:nvSpPr>
          <p:cNvPr id="12" name="TextBox 11">
            <a:extLst>
              <a:ext uri="{FF2B5EF4-FFF2-40B4-BE49-F238E27FC236}">
                <a16:creationId xmlns:a16="http://schemas.microsoft.com/office/drawing/2014/main" id="{AFC98C79-0F11-F6F0-3528-98BC5335979E}"/>
              </a:ext>
            </a:extLst>
          </p:cNvPr>
          <p:cNvSpPr txBox="1"/>
          <p:nvPr/>
        </p:nvSpPr>
        <p:spPr>
          <a:xfrm>
            <a:off x="1473321" y="10341358"/>
            <a:ext cx="12064606" cy="21708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a:lnSpc>
                <a:spcPct val="115000"/>
              </a:lnSpc>
              <a:spcAft>
                <a:spcPts val="800"/>
              </a:spcAft>
            </a:pPr>
            <a:r>
              <a:rPr lang="en-US" sz="2400" kern="100" dirty="0">
                <a:effectLst/>
                <a:latin typeface="Aptos" panose="020B0004020202020204" pitchFamily="34" charset="0"/>
                <a:ea typeface="DengXian" panose="02010600030101010101" pitchFamily="2" charset="-122"/>
                <a:cs typeface="Arial" panose="020B0604020202020204" pitchFamily="34" charset="0"/>
              </a:rPr>
              <a:t>Stellate ganglion block (SGB) is hypothesized to exert  its effect on cognitive improvement and reduction of oxidative stress by modulating the immune system via the direct neurological connection of sympathetic nerves to  the bone marrow, thymus, and spleen. This, in turn, produces effects seen.</a:t>
            </a:r>
          </a:p>
          <a:p>
            <a:pPr algn="l"/>
            <a:endParaRPr lang="en-US" dirty="0">
              <a:ea typeface="Calibri"/>
              <a:cs typeface="Calibri"/>
            </a:endParaRPr>
          </a:p>
        </p:txBody>
      </p:sp>
      <p:sp>
        <p:nvSpPr>
          <p:cNvPr id="4" name="TextBox 3">
            <a:extLst>
              <a:ext uri="{FF2B5EF4-FFF2-40B4-BE49-F238E27FC236}">
                <a16:creationId xmlns:a16="http://schemas.microsoft.com/office/drawing/2014/main" id="{530D701E-49F4-A8A0-8E7D-756A6EA13089}"/>
              </a:ext>
            </a:extLst>
          </p:cNvPr>
          <p:cNvSpPr txBox="1"/>
          <p:nvPr/>
        </p:nvSpPr>
        <p:spPr>
          <a:xfrm>
            <a:off x="5608320" y="12645484"/>
            <a:ext cx="277640" cy="584775"/>
          </a:xfrm>
          <a:prstGeom prst="rect">
            <a:avLst/>
          </a:prstGeom>
          <a:noFill/>
        </p:spPr>
        <p:txBody>
          <a:bodyPr wrap="none" rtlCol="0">
            <a:spAutoFit/>
          </a:bodyPr>
          <a:lstStyle/>
          <a:p>
            <a:r>
              <a:rPr lang="en-US" sz="3200" dirty="0"/>
              <a:t> </a:t>
            </a:r>
          </a:p>
        </p:txBody>
      </p:sp>
      <p:sp>
        <p:nvSpPr>
          <p:cNvPr id="15" name="TextBox 14">
            <a:extLst>
              <a:ext uri="{FF2B5EF4-FFF2-40B4-BE49-F238E27FC236}">
                <a16:creationId xmlns:a16="http://schemas.microsoft.com/office/drawing/2014/main" id="{9C4944AC-B8BB-6D72-A4B4-818A25619228}"/>
              </a:ext>
            </a:extLst>
          </p:cNvPr>
          <p:cNvSpPr txBox="1"/>
          <p:nvPr/>
        </p:nvSpPr>
        <p:spPr>
          <a:xfrm>
            <a:off x="994893" y="13004765"/>
            <a:ext cx="12461429" cy="6722353"/>
          </a:xfrm>
          <a:prstGeom prst="rect">
            <a:avLst/>
          </a:prstGeom>
          <a:noFill/>
        </p:spPr>
        <p:txBody>
          <a:bodyPr wrap="square" rtlCol="0">
            <a:spAutoFit/>
          </a:bodyPr>
          <a:lstStyle/>
          <a:p>
            <a:pPr marR="0" lvl="1">
              <a:lnSpc>
                <a:spcPct val="115000"/>
              </a:lnSpc>
              <a:spcAft>
                <a:spcPts val="800"/>
              </a:spcAft>
              <a:tabLst>
                <a:tab pos="914400" algn="l"/>
              </a:tabLst>
            </a:pPr>
            <a:r>
              <a:rPr lang="en-US" sz="2200" kern="100" dirty="0">
                <a:effectLst/>
                <a:latin typeface="Aptos" panose="020B0004020202020204" pitchFamily="34" charset="0"/>
                <a:ea typeface="DengXian" panose="02010600030101010101" pitchFamily="2" charset="-122"/>
                <a:cs typeface="Times New Roman" panose="02020603050405020304" pitchFamily="18" charset="0"/>
              </a:rPr>
              <a:t>Brief review of relevant studies </a:t>
            </a:r>
          </a:p>
          <a:p>
            <a:pPr marL="742950" marR="0" lvl="1" indent="-285750">
              <a:lnSpc>
                <a:spcPct val="115000"/>
              </a:lnSpc>
              <a:spcAft>
                <a:spcPts val="800"/>
              </a:spcAft>
              <a:buFont typeface="Arial" panose="020B0604020202020204" pitchFamily="34" charset="0"/>
              <a:buChar char="•"/>
              <a:tabLst>
                <a:tab pos="914400" algn="l"/>
              </a:tabLst>
            </a:pPr>
            <a:r>
              <a:rPr lang="en-US" sz="2200" kern="100" dirty="0">
                <a:effectLst/>
                <a:latin typeface="Aptos" panose="020B0004020202020204" pitchFamily="34" charset="0"/>
                <a:ea typeface="DengXian" panose="02010600030101010101" pitchFamily="2" charset="-122"/>
                <a:cs typeface="Times New Roman" panose="02020603050405020304" pitchFamily="18" charset="0"/>
              </a:rPr>
              <a:t>A randomized controlled trial in </a:t>
            </a:r>
            <a:r>
              <a:rPr lang="en-US" sz="2200" u="sng" kern="100" dirty="0">
                <a:effectLst/>
                <a:latin typeface="Aptos" panose="020B0004020202020204" pitchFamily="34" charset="0"/>
                <a:ea typeface="DengXian" panose="02010600030101010101" pitchFamily="2" charset="-122"/>
                <a:cs typeface="Times New Roman" panose="02020603050405020304" pitchFamily="18" charset="0"/>
              </a:rPr>
              <a:t>elderly patients </a:t>
            </a:r>
            <a:r>
              <a:rPr lang="en-US" sz="2200" kern="100" dirty="0">
                <a:effectLst/>
                <a:latin typeface="Aptos" panose="020B0004020202020204" pitchFamily="34" charset="0"/>
                <a:ea typeface="DengXian" panose="02010600030101010101" pitchFamily="2" charset="-122"/>
                <a:cs typeface="Times New Roman" panose="02020603050405020304" pitchFamily="18" charset="0"/>
              </a:rPr>
              <a:t>undergoing laparoscopic gastrointestinal surgery to assess the impact of ultrasound-guided SGB on postoperative cognitive dysfunction (POCD) with the placebo control group.</a:t>
            </a:r>
          </a:p>
          <a:p>
            <a:pPr marL="742950" lvl="1" indent="-285750">
              <a:lnSpc>
                <a:spcPct val="115000"/>
              </a:lnSpc>
              <a:spcAft>
                <a:spcPts val="800"/>
              </a:spcAft>
              <a:buFont typeface="Arial" panose="020B0604020202020204" pitchFamily="34" charset="0"/>
              <a:buChar char="•"/>
              <a:tabLst>
                <a:tab pos="914400" algn="l"/>
              </a:tabLst>
            </a:pPr>
            <a:r>
              <a:rPr lang="en-US" sz="2200" u="sng" kern="100" dirty="0">
                <a:effectLst/>
                <a:latin typeface="Aptos" panose="020B0004020202020204" pitchFamily="34" charset="0"/>
                <a:ea typeface="DengXian" panose="02010600030101010101" pitchFamily="2" charset="-122"/>
                <a:cs typeface="Times New Roman" panose="02020603050405020304" pitchFamily="18" charset="0"/>
              </a:rPr>
              <a:t>Cognitive function </a:t>
            </a:r>
            <a:r>
              <a:rPr lang="en-US" sz="2200" kern="100" dirty="0">
                <a:effectLst/>
                <a:latin typeface="Aptos" panose="020B0004020202020204" pitchFamily="34" charset="0"/>
                <a:ea typeface="DengXian" panose="02010600030101010101" pitchFamily="2" charset="-122"/>
                <a:cs typeface="Times New Roman" panose="02020603050405020304" pitchFamily="18" charset="0"/>
              </a:rPr>
              <a:t>was assessed by using standardized neuropsychological tests preoperatively and postoperatively. Oxidative stress markers, including interleukin -6 IL-6 and superoxide dismutase (SOD), were collected via blood samples.(</a:t>
            </a:r>
            <a:r>
              <a:rPr lang="en-US" sz="2200" b="1" kern="100" dirty="0">
                <a:effectLst/>
                <a:latin typeface="Aptos" panose="020B0004020202020204" pitchFamily="34" charset="0"/>
                <a:ea typeface="DengXian" panose="02010600030101010101" pitchFamily="2" charset="-122"/>
                <a:cs typeface="Times New Roman" panose="02020603050405020304" pitchFamily="18" charset="0"/>
              </a:rPr>
              <a:t>(Dr. Xue, 2025)</a:t>
            </a:r>
            <a:endParaRPr lang="en-US" sz="2200" b="1" kern="100" dirty="0">
              <a:latin typeface="Aptos" panose="020B0004020202020204" pitchFamily="34" charset="0"/>
              <a:ea typeface="DengXian" panose="02010600030101010101" pitchFamily="2" charset="-122"/>
              <a:cs typeface="Times New Roman" panose="02020603050405020304" pitchFamily="18" charset="0"/>
            </a:endParaRPr>
          </a:p>
          <a:p>
            <a:pPr marL="742950" lvl="1" indent="-285750">
              <a:lnSpc>
                <a:spcPct val="115000"/>
              </a:lnSpc>
              <a:spcAft>
                <a:spcPts val="800"/>
              </a:spcAft>
              <a:buFont typeface="Arial" panose="020B0604020202020204" pitchFamily="34" charset="0"/>
              <a:buChar char="•"/>
              <a:tabLst>
                <a:tab pos="914400" algn="l"/>
              </a:tabLst>
            </a:pPr>
            <a:r>
              <a:rPr lang="en-US" sz="2200" u="sng" kern="100" dirty="0">
                <a:effectLst/>
                <a:latin typeface="Aptos" panose="020B0004020202020204" pitchFamily="34" charset="0"/>
                <a:ea typeface="DengXian" panose="02010600030101010101" pitchFamily="2" charset="-122"/>
                <a:cs typeface="Times New Roman" panose="02020603050405020304" pitchFamily="18" charset="0"/>
              </a:rPr>
              <a:t>Rats </a:t>
            </a:r>
            <a:r>
              <a:rPr lang="en-US" sz="2200" kern="100" dirty="0">
                <a:effectLst/>
                <a:latin typeface="Aptos" panose="020B0004020202020204" pitchFamily="34" charset="0"/>
                <a:ea typeface="DengXian" panose="02010600030101010101" pitchFamily="2" charset="-122"/>
                <a:cs typeface="Times New Roman" panose="02020603050405020304" pitchFamily="18" charset="0"/>
              </a:rPr>
              <a:t>with experimentally induced myocardial infarction (MI) were treated with left-sided SGB and assessed for cognitive function change. Control rats underwent a sham procedure.</a:t>
            </a:r>
          </a:p>
          <a:p>
            <a:pPr marL="742950" lvl="1" indent="-285750">
              <a:lnSpc>
                <a:spcPct val="115000"/>
              </a:lnSpc>
              <a:spcAft>
                <a:spcPts val="800"/>
              </a:spcAft>
              <a:buFont typeface="Arial" panose="020B0604020202020204" pitchFamily="34" charset="0"/>
              <a:buChar char="•"/>
              <a:tabLst>
                <a:tab pos="914400" algn="l"/>
              </a:tabLst>
            </a:pPr>
            <a:r>
              <a:rPr lang="en-US" sz="2200" u="sng" kern="100" dirty="0">
                <a:effectLst/>
                <a:latin typeface="Aptos" panose="020B0004020202020204" pitchFamily="34" charset="0"/>
                <a:ea typeface="DengXian" panose="02010600030101010101" pitchFamily="2" charset="-122"/>
                <a:cs typeface="Times New Roman" panose="02020603050405020304" pitchFamily="18" charset="0"/>
              </a:rPr>
              <a:t>Brain function</a:t>
            </a:r>
            <a:r>
              <a:rPr lang="en-US" sz="2200" kern="100" dirty="0">
                <a:effectLst/>
                <a:latin typeface="Aptos" panose="020B0004020202020204" pitchFamily="34" charset="0"/>
                <a:ea typeface="DengXian" panose="02010600030101010101" pitchFamily="2" charset="-122"/>
                <a:cs typeface="Times New Roman" panose="02020603050405020304" pitchFamily="18" charset="0"/>
              </a:rPr>
              <a:t> was monitored by monitoring of cerebral blood flow (CBF)  in the left frontal region of the brain. Using  Laser Doppler Flowmetry (LDF) ; </a:t>
            </a:r>
            <a:r>
              <a:rPr lang="en-US" sz="2200" kern="100" dirty="0">
                <a:effectLst/>
                <a:latin typeface="Aptos" panose="020B0004020202020204" pitchFamily="34" charset="0"/>
                <a:ea typeface="DengXian" panose="02010600030101010101" pitchFamily="2" charset="-122"/>
                <a:cs typeface="Arial" panose="020B0604020202020204" pitchFamily="34" charset="0"/>
              </a:rPr>
              <a:t>Electroencephalography (EEG) recorded neural activity. </a:t>
            </a:r>
            <a:r>
              <a:rPr lang="en-US" sz="2200" u="sng" kern="100" dirty="0">
                <a:effectLst/>
                <a:latin typeface="Aptos" panose="020B0004020202020204" pitchFamily="34" charset="0"/>
                <a:ea typeface="DengXian" panose="02010600030101010101" pitchFamily="2" charset="-122"/>
                <a:cs typeface="Arial" panose="020B0604020202020204" pitchFamily="34" charset="0"/>
              </a:rPr>
              <a:t>Cognitive recovery</a:t>
            </a:r>
            <a:r>
              <a:rPr lang="en-US" sz="2200" kern="100" dirty="0">
                <a:effectLst/>
                <a:latin typeface="Aptos" panose="020B0004020202020204" pitchFamily="34" charset="0"/>
                <a:ea typeface="DengXian" panose="02010600030101010101" pitchFamily="2" charset="-122"/>
                <a:cs typeface="Arial" panose="020B0604020202020204" pitchFamily="34" charset="0"/>
              </a:rPr>
              <a:t> was evaluated through behavioral tests, including memory and learning assessments.    </a:t>
            </a:r>
            <a:r>
              <a:rPr lang="en-US" sz="2200" u="sng" kern="100" dirty="0">
                <a:effectLst/>
                <a:latin typeface="Aptos" panose="020B0004020202020204" pitchFamily="34" charset="0"/>
                <a:ea typeface="DengXian" panose="02010600030101010101" pitchFamily="2" charset="-122"/>
                <a:cs typeface="Arial" panose="020B0604020202020204" pitchFamily="34" charset="0"/>
              </a:rPr>
              <a:t>Cardiac and endothelial function</a:t>
            </a:r>
            <a:r>
              <a:rPr lang="en-US" sz="2200" kern="100" dirty="0">
                <a:effectLst/>
                <a:latin typeface="Aptos" panose="020B0004020202020204" pitchFamily="34" charset="0"/>
                <a:ea typeface="DengXian" panose="02010600030101010101" pitchFamily="2" charset="-122"/>
                <a:cs typeface="Arial" panose="020B0604020202020204" pitchFamily="34" charset="0"/>
              </a:rPr>
              <a:t> were monitored using echocardiography and blood pressure measurements. </a:t>
            </a:r>
            <a:r>
              <a:rPr lang="en-US" sz="2200" u="sng" kern="100" dirty="0">
                <a:effectLst/>
                <a:latin typeface="Aptos" panose="020B0004020202020204" pitchFamily="34" charset="0"/>
                <a:ea typeface="DengXian" panose="02010600030101010101" pitchFamily="2" charset="-122"/>
                <a:cs typeface="Arial" panose="020B0604020202020204" pitchFamily="34" charset="0"/>
              </a:rPr>
              <a:t>Blood analysis</a:t>
            </a:r>
            <a:r>
              <a:rPr lang="en-US" sz="2200" kern="100" dirty="0">
                <a:effectLst/>
                <a:latin typeface="Aptos" panose="020B0004020202020204" pitchFamily="34" charset="0"/>
                <a:ea typeface="DengXian" panose="02010600030101010101" pitchFamily="2" charset="-122"/>
                <a:cs typeface="Arial" panose="020B0604020202020204" pitchFamily="34" charset="0"/>
              </a:rPr>
              <a:t> of gene expression levels of (IL-6) and vasodilation-related genes (NOS3)  were performed.(</a:t>
            </a:r>
            <a:r>
              <a:rPr lang="en-US" sz="2200" b="1" kern="100" dirty="0">
                <a:effectLst/>
                <a:latin typeface="Aptos" panose="020B0004020202020204" pitchFamily="34" charset="0"/>
                <a:ea typeface="DengXian" panose="02010600030101010101" pitchFamily="2" charset="-122"/>
                <a:cs typeface="Times New Roman" panose="02020603050405020304" pitchFamily="18" charset="0"/>
              </a:rPr>
              <a:t>(Dr. Jin, 2025)</a:t>
            </a:r>
            <a:endParaRPr lang="en-US" sz="2200" kern="100" dirty="0">
              <a:effectLst/>
              <a:latin typeface="Aptos" panose="020B0004020202020204" pitchFamily="34" charset="0"/>
              <a:ea typeface="DengXian" panose="02010600030101010101" pitchFamily="2" charset="-122"/>
              <a:cs typeface="Times New Roman" panose="02020603050405020304" pitchFamily="18" charset="0"/>
            </a:endParaRPr>
          </a:p>
          <a:p>
            <a:endParaRPr lang="en-US" dirty="0"/>
          </a:p>
        </p:txBody>
      </p:sp>
      <p:sp>
        <p:nvSpPr>
          <p:cNvPr id="39" name="TextBox 38">
            <a:extLst>
              <a:ext uri="{FF2B5EF4-FFF2-40B4-BE49-F238E27FC236}">
                <a16:creationId xmlns:a16="http://schemas.microsoft.com/office/drawing/2014/main" id="{BEDCB9D7-7F48-4B38-408B-2F7C71F18D95}"/>
              </a:ext>
            </a:extLst>
          </p:cNvPr>
          <p:cNvSpPr txBox="1"/>
          <p:nvPr/>
        </p:nvSpPr>
        <p:spPr>
          <a:xfrm>
            <a:off x="1711978" y="19899235"/>
            <a:ext cx="11746438" cy="6001643"/>
          </a:xfrm>
          <a:prstGeom prst="rect">
            <a:avLst/>
          </a:prstGeom>
          <a:noFill/>
        </p:spPr>
        <p:txBody>
          <a:bodyPr wrap="square" rtlCol="0">
            <a:spAutoFit/>
          </a:bodyPr>
          <a:lstStyle/>
          <a:p>
            <a:endParaRPr lang="en-US" dirty="0"/>
          </a:p>
          <a:p>
            <a:r>
              <a:rPr lang="en-US" sz="2200" dirty="0"/>
              <a:t>Human Model </a:t>
            </a:r>
          </a:p>
          <a:p>
            <a:pPr marL="285750" indent="-285750">
              <a:buFont typeface="Arial"/>
              <a:buChar char="•"/>
            </a:pPr>
            <a:r>
              <a:rPr lang="en-US" sz="2200" dirty="0">
                <a:ea typeface="+mn-lt"/>
                <a:cs typeface="+mn-lt"/>
              </a:rPr>
              <a:t>Reduced IL-6 levels in SGB-treated patients, indicating lowered systemic inflammation.</a:t>
            </a:r>
            <a:endParaRPr lang="en-US" sz="2200" dirty="0">
              <a:ea typeface="Calibri"/>
              <a:cs typeface="Calibri"/>
            </a:endParaRPr>
          </a:p>
          <a:p>
            <a:pPr marL="285750" indent="-285750">
              <a:buFont typeface="Arial"/>
              <a:buChar char="•"/>
            </a:pPr>
            <a:r>
              <a:rPr lang="en-US" sz="2200" dirty="0">
                <a:ea typeface="+mn-lt"/>
                <a:cs typeface="+mn-lt"/>
              </a:rPr>
              <a:t>Increased SOD activity, reflecting enhanced antioxidant defense.</a:t>
            </a:r>
            <a:endParaRPr lang="en-US" sz="2200" dirty="0">
              <a:ea typeface="Calibri"/>
              <a:cs typeface="Calibri"/>
            </a:endParaRPr>
          </a:p>
          <a:p>
            <a:pPr marL="285750" indent="-285750">
              <a:buFont typeface="Arial"/>
              <a:buChar char="•"/>
            </a:pPr>
            <a:r>
              <a:rPr lang="en-US" sz="2200" dirty="0">
                <a:ea typeface="+mn-lt"/>
                <a:cs typeface="+mn-lt"/>
              </a:rPr>
              <a:t>Improved cognitive performance post-surgery, as measured by neuropsychological assessments.</a:t>
            </a:r>
            <a:r>
              <a:rPr lang="en-US" sz="2200" kern="100" dirty="0">
                <a:effectLst/>
                <a:latin typeface="Aptos" panose="020B0004020202020204" pitchFamily="34" charset="0"/>
                <a:ea typeface="DengXian" panose="02010600030101010101" pitchFamily="2" charset="-122"/>
                <a:cs typeface="Times New Roman" panose="02020603050405020304" pitchFamily="18" charset="0"/>
              </a:rPr>
              <a:t> .((Dr. Xue, 2025)</a:t>
            </a:r>
          </a:p>
          <a:p>
            <a:endParaRPr lang="en-US" sz="2200" kern="100" dirty="0">
              <a:effectLst/>
              <a:latin typeface="Aptos" panose="020B0004020202020204" pitchFamily="34" charset="0"/>
              <a:ea typeface="DengXian" panose="02010600030101010101" pitchFamily="2" charset="-122"/>
              <a:cs typeface="Times New Roman" panose="02020603050405020304" pitchFamily="18" charset="0"/>
            </a:endParaRPr>
          </a:p>
          <a:p>
            <a:r>
              <a:rPr lang="en-US" sz="2200" dirty="0">
                <a:ea typeface="+mn-lt"/>
                <a:cs typeface="+mn-lt"/>
              </a:rPr>
              <a:t>Rat Model </a:t>
            </a:r>
            <a:endParaRPr lang="en-US" sz="2200" dirty="0">
              <a:ea typeface="Calibri"/>
              <a:cs typeface="Calibri"/>
            </a:endParaRPr>
          </a:p>
          <a:p>
            <a:pPr>
              <a:buFont typeface="Arial"/>
              <a:buChar char="•"/>
            </a:pPr>
            <a:r>
              <a:rPr lang="en-US" sz="2200" dirty="0">
                <a:ea typeface="+mn-lt"/>
                <a:cs typeface="+mn-lt"/>
              </a:rPr>
              <a:t>Improved cerebral blood flow (CBF) in the left frontal region, supporting cognitive function.</a:t>
            </a:r>
            <a:endParaRPr lang="en-US" sz="2200" dirty="0">
              <a:ea typeface="Calibri"/>
              <a:cs typeface="Calibri"/>
            </a:endParaRPr>
          </a:p>
          <a:p>
            <a:pPr>
              <a:buFont typeface="Arial"/>
              <a:buChar char="•"/>
            </a:pPr>
            <a:r>
              <a:rPr lang="en-US" sz="2200" dirty="0">
                <a:ea typeface="+mn-lt"/>
                <a:cs typeface="+mn-lt"/>
              </a:rPr>
              <a:t>Reduced expression of pro-inflammatory cytokines such as IL-6, indicating a decrease in systemic inflammation.</a:t>
            </a:r>
            <a:endParaRPr lang="en-US" sz="2200" dirty="0">
              <a:ea typeface="Calibri"/>
              <a:cs typeface="Calibri"/>
            </a:endParaRPr>
          </a:p>
          <a:p>
            <a:pPr>
              <a:buFont typeface="Arial"/>
              <a:buChar char="•"/>
            </a:pPr>
            <a:r>
              <a:rPr lang="en-US" sz="2200" dirty="0">
                <a:ea typeface="+mn-lt"/>
                <a:cs typeface="+mn-lt"/>
              </a:rPr>
              <a:t>Upregulation of NOS3 (vasodilation-related gene), which promotes endothelial function and vascular health.( </a:t>
            </a:r>
            <a:r>
              <a:rPr lang="en-US" sz="2200" kern="100" dirty="0">
                <a:effectLst/>
                <a:latin typeface="Aptos" panose="020B0004020202020204" pitchFamily="34" charset="0"/>
                <a:ea typeface="DengXian" panose="02010600030101010101" pitchFamily="2" charset="-122"/>
                <a:cs typeface="Times New Roman" panose="02020603050405020304" pitchFamily="18" charset="0"/>
              </a:rPr>
              <a:t>Dr. Jin, 2025) </a:t>
            </a:r>
            <a:endParaRPr lang="en-US" sz="2200" dirty="0">
              <a:ea typeface="Calibri"/>
              <a:cs typeface="Calibri"/>
            </a:endParaRPr>
          </a:p>
          <a:p>
            <a:pPr marL="285750" indent="-285750">
              <a:buFont typeface="Arial"/>
              <a:buChar char="•"/>
            </a:pPr>
            <a:endParaRPr lang="en-US" kern="100" dirty="0">
              <a:effectLst/>
              <a:latin typeface="Aptos" panose="020B0004020202020204" pitchFamily="34" charset="0"/>
              <a:ea typeface="DengXian" panose="02010600030101010101" pitchFamily="2" charset="-122"/>
              <a:cs typeface="Times New Roman" panose="02020603050405020304" pitchFamily="18" charset="0"/>
            </a:endParaRPr>
          </a:p>
          <a:p>
            <a:pPr marL="285750" indent="-285750">
              <a:buFont typeface="Arial"/>
              <a:buChar char="•"/>
            </a:pPr>
            <a:endParaRPr lang="en-US" sz="2400" dirty="0"/>
          </a:p>
          <a:p>
            <a:r>
              <a:rPr lang="en-US" sz="2400" dirty="0"/>
              <a:t> </a:t>
            </a:r>
          </a:p>
          <a:p>
            <a:endParaRPr lang="en-US" dirty="0"/>
          </a:p>
          <a:p>
            <a:endParaRPr lang="en-US" dirty="0"/>
          </a:p>
        </p:txBody>
      </p:sp>
      <p:sp>
        <p:nvSpPr>
          <p:cNvPr id="40" name="TextBox 39">
            <a:extLst>
              <a:ext uri="{FF2B5EF4-FFF2-40B4-BE49-F238E27FC236}">
                <a16:creationId xmlns:a16="http://schemas.microsoft.com/office/drawing/2014/main" id="{B3AAA650-0934-01F6-808C-645961AF58C8}"/>
              </a:ext>
            </a:extLst>
          </p:cNvPr>
          <p:cNvSpPr txBox="1"/>
          <p:nvPr/>
        </p:nvSpPr>
        <p:spPr>
          <a:xfrm>
            <a:off x="2348237" y="21297177"/>
            <a:ext cx="8458200" cy="369332"/>
          </a:xfrm>
          <a:prstGeom prst="rect">
            <a:avLst/>
          </a:prstGeom>
          <a:noFill/>
        </p:spPr>
        <p:txBody>
          <a:bodyPr wrap="square" rtlCol="0">
            <a:spAutoFit/>
          </a:bodyPr>
          <a:lstStyle/>
          <a:p>
            <a:endParaRPr lang="en-US" dirty="0"/>
          </a:p>
        </p:txBody>
      </p:sp>
      <p:sp>
        <p:nvSpPr>
          <p:cNvPr id="41" name="TextBox 40">
            <a:extLst>
              <a:ext uri="{FF2B5EF4-FFF2-40B4-BE49-F238E27FC236}">
                <a16:creationId xmlns:a16="http://schemas.microsoft.com/office/drawing/2014/main" id="{DF5B9708-8AC1-43C9-8561-ED8874BDBA5D}"/>
              </a:ext>
            </a:extLst>
          </p:cNvPr>
          <p:cNvSpPr txBox="1"/>
          <p:nvPr/>
        </p:nvSpPr>
        <p:spPr>
          <a:xfrm>
            <a:off x="15536239" y="5630229"/>
            <a:ext cx="19321572" cy="13111282"/>
          </a:xfrm>
          <a:prstGeom prst="rect">
            <a:avLst/>
          </a:prstGeom>
          <a:noFill/>
        </p:spPr>
        <p:txBody>
          <a:bodyPr wrap="square" rtlCol="0">
            <a:spAutoFit/>
          </a:bodyPr>
          <a:lstStyle/>
          <a:p>
            <a:endParaRPr lang="en-US" dirty="0"/>
          </a:p>
          <a:p>
            <a:endParaRPr lang="en-US" dirty="0"/>
          </a:p>
          <a:p>
            <a:r>
              <a:rPr lang="en-US" sz="2200" dirty="0">
                <a:ea typeface="+mn-lt"/>
                <a:cs typeface="+mn-lt"/>
              </a:rPr>
              <a:t>The promising findings from recent studies on stellate ganglion block (SGB) suggest its potential to significantly impact several areas of health, particularly cognitive function, cardiovascular health, and oxidative stress. However, while the evidence supports the therapeutic benefits of SGB, there are several important considerations and avenues for further exploration.</a:t>
            </a:r>
            <a:endParaRPr lang="en-US" sz="2200" dirty="0"/>
          </a:p>
          <a:p>
            <a:pPr marL="285750" indent="-285750">
              <a:buFont typeface="Arial"/>
              <a:buChar char="•"/>
            </a:pPr>
            <a:r>
              <a:rPr lang="en-US" sz="2200" b="1" dirty="0">
                <a:ea typeface="+mn-lt"/>
                <a:cs typeface="+mn-lt"/>
              </a:rPr>
              <a:t>Mechanisms of Action</a:t>
            </a:r>
            <a:br>
              <a:rPr lang="en-US" sz="2200" b="1" dirty="0">
                <a:ea typeface="+mn-lt"/>
                <a:cs typeface="+mn-lt"/>
              </a:rPr>
            </a:br>
            <a:r>
              <a:rPr lang="en-US" sz="2200" b="1" dirty="0">
                <a:ea typeface="+mn-lt"/>
                <a:cs typeface="+mn-lt"/>
              </a:rPr>
              <a:t>One of the key findings across studies is the role of SGB in reducing oxidative stress, which is crucial in both aging and various chronic diseases, including coronary heart disease. The reduction in inflammatory markers like interleukin-6 (IL-6) and the increase in antioxidant enzymes like superoxide dismutase (SOD) indicate that SGB may help restore a more balanced immune response, improving both vascular and neural health. Additionally, the upregulation of NOS3, a vasodilation-related gene, suggests that SGB may help maintain or restore endothelial function, which is critical for optimal cardiovascular health.</a:t>
            </a:r>
            <a:endParaRPr lang="en-US" sz="2200" dirty="0"/>
          </a:p>
          <a:p>
            <a:r>
              <a:rPr lang="en-US" sz="2200" dirty="0">
                <a:ea typeface="+mn-lt"/>
                <a:cs typeface="+mn-lt"/>
              </a:rPr>
              <a:t>However, the precise mechanisms through which SGB exerts these effects are not fully understood. The anatomical connections between the stellate ganglion and the bone marrow, thymus, and spleen offer potential pathways for modulating immune responses and vascular health. Further research into the molecular and cellular processes activated by SGB could help clarify its mechanisms and expand its clinical applications.( ref) </a:t>
            </a:r>
            <a:endParaRPr lang="en-US" sz="2200" dirty="0"/>
          </a:p>
          <a:p>
            <a:pPr marL="285750" indent="-285750">
              <a:buFont typeface="Arial"/>
              <a:buChar char="•"/>
            </a:pPr>
            <a:r>
              <a:rPr lang="en-US" sz="2200" b="1" dirty="0">
                <a:ea typeface="+mn-lt"/>
                <a:cs typeface="+mn-lt"/>
              </a:rPr>
              <a:t>Impact on Cognitive Function</a:t>
            </a:r>
            <a:br>
              <a:rPr lang="en-US" sz="2200" b="1" dirty="0">
                <a:ea typeface="+mn-lt"/>
                <a:cs typeface="+mn-lt"/>
              </a:rPr>
            </a:br>
            <a:r>
              <a:rPr lang="en-US" sz="2200" b="1" dirty="0">
                <a:ea typeface="+mn-lt"/>
                <a:cs typeface="+mn-lt"/>
              </a:rPr>
              <a:t>The improvements in cognitive function observed in both human and animal studies raise important questions about how SGB might be utilized to treat cognitive decline in an acute setting . Dr. Xue’s human study demonstrated that elderly patients undergoing surgery experienced better cognitive outcomes when treated with SGB. Dr. Jin’s animal model of myocardial infarction showed that SGB improved cognitive recovery by enhancing cerebral blood flow (CBF) and stabilizing neural activity.</a:t>
            </a:r>
            <a:endParaRPr lang="en-US" sz="2200" dirty="0"/>
          </a:p>
          <a:p>
            <a:r>
              <a:rPr lang="en-US" sz="2200" dirty="0">
                <a:ea typeface="+mn-lt"/>
                <a:cs typeface="+mn-lt"/>
              </a:rPr>
              <a:t>These findings suggest that SGB may be a viable treatment option for postoperative cognitive dysfunction (POCD) and could have broader applications for neurodegenerative diseases such as Alzheimer’s or Parkinson’s. However, the mechanism by which SGB specifically improves cognition—whether through better blood flow, reduced inflammation, or some other pathway—requires further investigation. In addition, determining the long-term effects of SGB on cognitive function will be crucial for understanding its role in preventing or treating chronic cognitive impairments.</a:t>
            </a:r>
            <a:endParaRPr lang="en-US" sz="2200" dirty="0"/>
          </a:p>
          <a:p>
            <a:pPr marL="285750" indent="-285750">
              <a:buFont typeface="Arial"/>
              <a:buChar char="•"/>
            </a:pPr>
            <a:r>
              <a:rPr lang="en-US" sz="2200" b="1" dirty="0">
                <a:ea typeface="+mn-lt"/>
                <a:cs typeface="+mn-lt"/>
              </a:rPr>
              <a:t>Cardiovascular Benefits</a:t>
            </a:r>
            <a:br>
              <a:rPr lang="en-US" sz="2200" b="1" dirty="0">
                <a:ea typeface="+mn-lt"/>
                <a:cs typeface="+mn-lt"/>
              </a:rPr>
            </a:br>
            <a:r>
              <a:rPr lang="en-US" sz="2200" b="1" dirty="0">
                <a:ea typeface="+mn-lt"/>
                <a:cs typeface="+mn-lt"/>
              </a:rPr>
              <a:t>Cardiovascular health improvements with SGB, particularly in relation to endothelial function and cardiac recovery, are also noteworthy. The modulation of endothelial nitric oxide synthase (NOS3) expression points to a direct mechanism through which SGB could improve blood vessel function and reduce the risk of cardiovascular disease. Dr. Jin’s findings in rats with myocardial infarction suggest that SGB may have therapeutic potential for patients with coronary heart disease, offering an alternative to traditional invasive procedures.</a:t>
            </a:r>
            <a:endParaRPr lang="en-US" sz="2200" dirty="0"/>
          </a:p>
          <a:p>
            <a:r>
              <a:rPr lang="en-US" sz="2200" dirty="0">
                <a:ea typeface="+mn-lt"/>
                <a:cs typeface="+mn-lt"/>
              </a:rPr>
              <a:t>However, while animal models provide compelling data, more clinical trials are necessary to confirm the applicability of these results to human populations. The long-term effects of SGB on heart disease outcomes, including its ability to prevent or treat chronic conditions like hypertension and atherosclerosis, remain to be explored.</a:t>
            </a:r>
            <a:endParaRPr lang="en-US" sz="2200" dirty="0"/>
          </a:p>
          <a:p>
            <a:pPr marL="285750" indent="-285750">
              <a:buFont typeface="Arial"/>
              <a:buChar char="•"/>
            </a:pPr>
            <a:r>
              <a:rPr lang="en-US" sz="2200" b="1" dirty="0">
                <a:ea typeface="+mn-lt"/>
                <a:cs typeface="+mn-lt"/>
              </a:rPr>
              <a:t>Sympathetic Nervous System Modulation</a:t>
            </a:r>
            <a:br>
              <a:rPr lang="en-US" sz="2200" b="1" dirty="0">
                <a:ea typeface="+mn-lt"/>
                <a:cs typeface="+mn-lt"/>
              </a:rPr>
            </a:br>
            <a:r>
              <a:rPr lang="en-US" sz="2200" b="1" dirty="0">
                <a:ea typeface="+mn-lt"/>
                <a:cs typeface="+mn-lt"/>
              </a:rPr>
              <a:t>SGB’s role in modulating the sympathetic nervous system (SNS) is presumed to be  central to its therapeutic effects. Yet ,  SNS plays a key role in regulating inflammation and immune responses, and the stellate ganglion’s connections to critical immune organs—such as the bone marrow, thymus, and spleen—suggest that SGB may influence systemic immune function in addition to its local effects on the heart and brain. This modulation of SNS activity could have broad implications for a variety of inflammatory and autoimmune disorders. The</a:t>
            </a:r>
            <a:r>
              <a:rPr lang="en-US" sz="2200" dirty="0">
                <a:ea typeface="+mn-lt"/>
                <a:cs typeface="+mn-lt"/>
              </a:rPr>
              <a:t> exact role of the SNS in SGB’s therapeutic effects is still a subject of debate. While some studies have demonstrated reduced sympathetic activity post-SGB, others have raised concerns about the long-term impact of altering the SNS. More research is needed to better understand how SGB affects the SNS and whether prolonged or repeated treatments could lead to unintended consequences, such as changes in heart rate variability or blood pressure.</a:t>
            </a:r>
            <a:endParaRPr lang="en-US" sz="2200" dirty="0"/>
          </a:p>
          <a:p>
            <a:pPr algn="l"/>
            <a:endParaRPr lang="en-US" sz="2200" dirty="0">
              <a:ea typeface="Calibri"/>
              <a:cs typeface="Calibri"/>
            </a:endParaRPr>
          </a:p>
          <a:p>
            <a:endParaRPr lang="en-US" dirty="0"/>
          </a:p>
        </p:txBody>
      </p:sp>
      <p:sp>
        <p:nvSpPr>
          <p:cNvPr id="46" name="TextBox 45">
            <a:extLst>
              <a:ext uri="{FF2B5EF4-FFF2-40B4-BE49-F238E27FC236}">
                <a16:creationId xmlns:a16="http://schemas.microsoft.com/office/drawing/2014/main" id="{2727CE63-EDCA-56DB-0249-27EEC57F98F9}"/>
              </a:ext>
            </a:extLst>
          </p:cNvPr>
          <p:cNvSpPr txBox="1"/>
          <p:nvPr/>
        </p:nvSpPr>
        <p:spPr>
          <a:xfrm>
            <a:off x="37230831" y="16305522"/>
            <a:ext cx="10827327" cy="8402300"/>
          </a:xfrm>
          <a:prstGeom prst="rect">
            <a:avLst/>
          </a:prstGeom>
          <a:noFill/>
        </p:spPr>
        <p:txBody>
          <a:bodyPr wrap="square" rtlCol="0">
            <a:spAutoFit/>
          </a:bodyPr>
          <a:lstStyle/>
          <a:p>
            <a:r>
              <a:rPr lang="en-US" dirty="0"/>
              <a:t> </a:t>
            </a:r>
          </a:p>
          <a:p>
            <a:endParaRPr lang="en-US" dirty="0"/>
          </a:p>
          <a:p>
            <a:endParaRPr lang="en-US" dirty="0">
              <a:latin typeface="Times New Roman" panose="02020603050405020304" pitchFamily="18" charset="0"/>
              <a:cs typeface="Times New Roman" panose="02020603050405020304" pitchFamily="18" charset="0"/>
            </a:endParaRPr>
          </a:p>
          <a:p>
            <a:pPr algn="l"/>
            <a:r>
              <a:rPr lang="en-US" b="0" i="0" dirty="0">
                <a:solidFill>
                  <a:srgbClr val="000000"/>
                </a:solidFill>
                <a:effectLst/>
                <a:latin typeface="Times New Roman" panose="02020603050405020304" pitchFamily="18" charset="0"/>
                <a:cs typeface="Times New Roman" panose="02020603050405020304" pitchFamily="18" charset="0"/>
              </a:rPr>
              <a:t>1. Xue, </a:t>
            </a:r>
            <a:r>
              <a:rPr lang="en-US" b="0" i="0" dirty="0" err="1">
                <a:solidFill>
                  <a:srgbClr val="000000"/>
                </a:solidFill>
                <a:effectLst/>
                <a:latin typeface="Times New Roman" panose="02020603050405020304" pitchFamily="18" charset="0"/>
                <a:cs typeface="Times New Roman" panose="02020603050405020304" pitchFamily="18" charset="0"/>
              </a:rPr>
              <a:t>Ruyue</a:t>
            </a:r>
            <a:r>
              <a:rPr lang="en-US" b="0" i="0" dirty="0">
                <a:solidFill>
                  <a:srgbClr val="000000"/>
                </a:solidFill>
                <a:effectLst/>
                <a:latin typeface="Times New Roman" panose="02020603050405020304" pitchFamily="18" charset="0"/>
                <a:cs typeface="Times New Roman" panose="02020603050405020304" pitchFamily="18" charset="0"/>
              </a:rPr>
              <a:t>, et al. "Improved Early Postoperative Cognition in Elderly Gastrointestinal Patients: A Randomized Controlled Trial on the Role of Ultrasound-Guided Stellate Ganglion Block." Frontiers in Aging Neuroscience 17: 1503314.</a:t>
            </a:r>
          </a:p>
          <a:p>
            <a:pPr marL="342900" indent="-342900" algn="l">
              <a:buAutoNum type="arabicPeriod"/>
            </a:pPr>
            <a:endParaRPr lang="en-US" b="0" i="0" dirty="0">
              <a:solidFill>
                <a:srgbClr val="000000"/>
              </a:solidFill>
              <a:effectLst/>
              <a:latin typeface="Times New Roman" panose="02020603050405020304" pitchFamily="18" charset="0"/>
              <a:cs typeface="Times New Roman" panose="02020603050405020304" pitchFamily="18" charset="0"/>
            </a:endParaRPr>
          </a:p>
          <a:p>
            <a:pPr algn="l"/>
            <a:r>
              <a:rPr lang="en-US" b="0" i="0" dirty="0">
                <a:solidFill>
                  <a:srgbClr val="000000"/>
                </a:solidFill>
                <a:effectLst/>
                <a:latin typeface="Times New Roman" panose="02020603050405020304" pitchFamily="18" charset="0"/>
                <a:cs typeface="Times New Roman" panose="02020603050405020304" pitchFamily="18" charset="0"/>
              </a:rPr>
              <a:t>2. Jin, </a:t>
            </a:r>
            <a:r>
              <a:rPr lang="en-US" b="0" i="0" dirty="0" err="1">
                <a:solidFill>
                  <a:srgbClr val="000000"/>
                </a:solidFill>
                <a:effectLst/>
                <a:latin typeface="Times New Roman" panose="02020603050405020304" pitchFamily="18" charset="0"/>
                <a:cs typeface="Times New Roman" panose="02020603050405020304" pitchFamily="18" charset="0"/>
              </a:rPr>
              <a:t>Zhehao</a:t>
            </a:r>
            <a:r>
              <a:rPr lang="en-US" b="0" i="0" dirty="0">
                <a:solidFill>
                  <a:srgbClr val="000000"/>
                </a:solidFill>
                <a:effectLst/>
                <a:latin typeface="Times New Roman" panose="02020603050405020304" pitchFamily="18" charset="0"/>
                <a:cs typeface="Times New Roman" panose="02020603050405020304" pitchFamily="18" charset="0"/>
              </a:rPr>
              <a:t>, et al. "Revealing the molecular links between coronary heart disease and cognitive impairment: the role of aging-related genes and therapeutic potential of stellate ganglion block." Biogerontology 26.1 (2025): 1-21</a:t>
            </a:r>
          </a:p>
          <a:p>
            <a:endParaRPr lang="en-US" dirty="0">
              <a:latin typeface="Times New Roman" panose="02020603050405020304" pitchFamily="18" charset="0"/>
              <a:cs typeface="Times New Roman" panose="02020603050405020304" pitchFamily="18" charset="0"/>
            </a:endParaRPr>
          </a:p>
          <a:p>
            <a:pPr marL="0" marR="0">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Porzionato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Emmi A, Barbon S, Boscolo‐Berto R,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Stecco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 Stocco E, Macchi V, De Caro R. Sympathetic activation: a potential link between comorbidities and COVID‐19. The FEBS journal. 2020 Sep;287(17):3681-8.</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Lipov EG, Joshi JR, Sanders S, Slavin KV. A unifying theory linking the prolonged efficacy of the stellate ganglion block for the treatment of chronic regional pain syndrome (CRPS), hot flashes, and posttraumatic stress disorder (PTSD). Medical hypotheses. 2009 Jun 1;72(6):657-61.</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Lipov E,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Gluncic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Lukić</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IK, Candido K. How does stellate ganglion block alleviate immunologically-linked disorders? Medical hypotheses. 2020 Nov 1;144:110000.</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6</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Long-term Results of Stellate Ganglion Block in Patients with Olfactory Dysfunction</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Sik</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Moon, MD, Jin Young Chon, MD, Sang Hoon Lee, MD, Yu Mi Ju, MD, and Choon Ho Sung, MD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https://</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www.ncbi.nlm.nih.gov</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pmc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/articles/PMC3546212/#</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7</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Lee NS, Kim BG, Park JM, Park YS, Kim SW, Kim SW, et al. The effect of superior cervical ganglionectomy on recovery of olfaction in induced anosmic mice.</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Korean J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Otolaryngol</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-Head Neck Surg. 2005;48:1462–146</a:t>
            </a:r>
          </a:p>
          <a:p>
            <a:pPr marL="0" marR="0">
              <a:spcBef>
                <a:spcPts val="0"/>
              </a:spcBef>
              <a:spcAft>
                <a:spcPts val="0"/>
              </a:spcAft>
            </a:pPr>
            <a:endPar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8. Bhatt, Rekha, et al. “</a:t>
            </a:r>
            <a:r>
              <a:rPr lang="en-US"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Amdaloid</a:t>
            </a:r>
            <a:r>
              <a:rPr lang="en-US"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kindled seizures can induce functional and pathological changes in the thymus of rat: role of the sympathetic nervous system.” Neurobiology of disease21.1 (2006): 127-137</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pic>
        <p:nvPicPr>
          <p:cNvPr id="47" name="Picture 46">
            <a:extLst>
              <a:ext uri="{FF2B5EF4-FFF2-40B4-BE49-F238E27FC236}">
                <a16:creationId xmlns:a16="http://schemas.microsoft.com/office/drawing/2014/main" id="{3BEAE350-1902-CD33-CB9C-94BBB4B508A6}"/>
              </a:ext>
            </a:extLst>
          </p:cNvPr>
          <p:cNvPicPr>
            <a:picLocks noChangeAspect="1"/>
          </p:cNvPicPr>
          <p:nvPr/>
        </p:nvPicPr>
        <p:blipFill>
          <a:blip r:embed="rId4"/>
          <a:stretch>
            <a:fillRect/>
          </a:stretch>
        </p:blipFill>
        <p:spPr>
          <a:xfrm>
            <a:off x="37230831" y="6233683"/>
            <a:ext cx="10827327" cy="9577342"/>
          </a:xfrm>
          <a:prstGeom prst="rect">
            <a:avLst/>
          </a:prstGeom>
        </p:spPr>
      </p:pic>
      <p:sp>
        <p:nvSpPr>
          <p:cNvPr id="17" name="TextBox 16">
            <a:extLst>
              <a:ext uri="{FF2B5EF4-FFF2-40B4-BE49-F238E27FC236}">
                <a16:creationId xmlns:a16="http://schemas.microsoft.com/office/drawing/2014/main" id="{47D9792F-42D8-D4EB-80E6-7669E3FB7E1A}"/>
              </a:ext>
            </a:extLst>
          </p:cNvPr>
          <p:cNvSpPr txBox="1"/>
          <p:nvPr/>
        </p:nvSpPr>
        <p:spPr>
          <a:xfrm>
            <a:off x="15482707" y="18955626"/>
            <a:ext cx="18963311" cy="5786199"/>
          </a:xfrm>
          <a:prstGeom prst="rect">
            <a:avLst/>
          </a:prstGeom>
          <a:noFill/>
        </p:spPr>
        <p:txBody>
          <a:bodyPr wrap="square" rtlCol="0">
            <a:spAutoFit/>
          </a:bodyPr>
          <a:lstStyle/>
          <a:p>
            <a:r>
              <a:rPr lang="en-US" sz="2200" dirty="0">
                <a:ea typeface="+mn-lt"/>
                <a:cs typeface="+mn-lt"/>
              </a:rPr>
              <a:t>The emerging body </a:t>
            </a:r>
            <a:r>
              <a:rPr lang="en-US" sz="2200" dirty="0">
                <a:effectLst/>
                <a:ea typeface="+mn-lt"/>
                <a:cs typeface="+mn-lt"/>
              </a:rPr>
              <a:t>of </a:t>
            </a:r>
            <a:r>
              <a:rPr lang="en-US" sz="2200" dirty="0">
                <a:ea typeface="+mn-lt"/>
                <a:cs typeface="+mn-lt"/>
              </a:rPr>
              <a:t>research on </a:t>
            </a:r>
            <a:r>
              <a:rPr lang="en-US" sz="2200" dirty="0">
                <a:effectLst/>
                <a:ea typeface="+mn-lt"/>
                <a:cs typeface="+mn-lt"/>
              </a:rPr>
              <a:t>stellate ganglion </a:t>
            </a:r>
            <a:r>
              <a:rPr lang="en-US" sz="2200" dirty="0">
                <a:ea typeface="+mn-lt"/>
                <a:cs typeface="+mn-lt"/>
              </a:rPr>
              <a:t>block (SGB) presents compelling evidence </a:t>
            </a:r>
            <a:r>
              <a:rPr lang="en-US" sz="2200" dirty="0">
                <a:effectLst/>
                <a:ea typeface="+mn-lt"/>
                <a:cs typeface="+mn-lt"/>
              </a:rPr>
              <a:t>for </a:t>
            </a:r>
            <a:r>
              <a:rPr lang="en-US" sz="2200" dirty="0">
                <a:ea typeface="+mn-lt"/>
                <a:cs typeface="+mn-lt"/>
              </a:rPr>
              <a:t>its multifaceted therapeutic potential, particularly in the contexts </a:t>
            </a:r>
            <a:r>
              <a:rPr lang="en-US" sz="2200" dirty="0">
                <a:effectLst/>
                <a:ea typeface="+mn-lt"/>
                <a:cs typeface="+mn-lt"/>
              </a:rPr>
              <a:t>of </a:t>
            </a:r>
            <a:r>
              <a:rPr lang="en-US" sz="2200" dirty="0">
                <a:ea typeface="+mn-lt"/>
                <a:cs typeface="+mn-lt"/>
              </a:rPr>
              <a:t>cognitive function, cardiovascular health, </a:t>
            </a:r>
            <a:r>
              <a:rPr lang="en-US" sz="2200" dirty="0">
                <a:effectLst/>
                <a:ea typeface="+mn-lt"/>
                <a:cs typeface="+mn-lt"/>
              </a:rPr>
              <a:t>and </a:t>
            </a:r>
            <a:r>
              <a:rPr lang="en-US" sz="2200" dirty="0">
                <a:ea typeface="+mn-lt"/>
                <a:cs typeface="+mn-lt"/>
              </a:rPr>
              <a:t>oxidative stress. Based on the findings from recent studies, we can conclude:</a:t>
            </a:r>
          </a:p>
          <a:p>
            <a:endParaRPr lang="en-US" sz="2200" dirty="0">
              <a:ea typeface="+mn-lt"/>
              <a:cs typeface="+mn-lt"/>
            </a:endParaRPr>
          </a:p>
          <a:p>
            <a:pPr marL="285750" indent="-285750">
              <a:buFont typeface="Arial"/>
              <a:buChar char="•"/>
            </a:pPr>
            <a:r>
              <a:rPr lang="en-US" sz="2200" b="1" dirty="0">
                <a:ea typeface="+mn-lt"/>
                <a:cs typeface="+mn-lt"/>
              </a:rPr>
              <a:t>Neuroprotective Effects</a:t>
            </a:r>
            <a:r>
              <a:rPr lang="en-US" sz="2200" dirty="0">
                <a:ea typeface="+mn-lt"/>
                <a:cs typeface="+mn-lt"/>
              </a:rPr>
              <a:t>: SGB appears to enhance cognitive function, particularly in elderly patients undergoing surgery</a:t>
            </a:r>
            <a:r>
              <a:rPr lang="en-US" sz="2200" dirty="0">
                <a:effectLst/>
                <a:ea typeface="+mn-lt"/>
                <a:cs typeface="+mn-lt"/>
              </a:rPr>
              <a:t>. </a:t>
            </a:r>
            <a:r>
              <a:rPr lang="en-US" sz="2200" dirty="0">
                <a:ea typeface="+mn-lt"/>
                <a:cs typeface="+mn-lt"/>
              </a:rPr>
              <a:t>This </a:t>
            </a:r>
            <a:r>
              <a:rPr lang="en-US" sz="2200" dirty="0">
                <a:effectLst/>
                <a:ea typeface="+mn-lt"/>
                <a:cs typeface="+mn-lt"/>
              </a:rPr>
              <a:t>effect is </a:t>
            </a:r>
            <a:r>
              <a:rPr lang="en-US" sz="2200" dirty="0">
                <a:ea typeface="+mn-lt"/>
                <a:cs typeface="+mn-lt"/>
              </a:rPr>
              <a:t>likely mediated by improved cerebral blood flow (CBF) and the reduction of systemic inflammation, as evidenced by decreased levels of interleukin-6 (IL-6) and increased antioxidant activity (e.g., superoxide dismutase</a:t>
            </a:r>
            <a:r>
              <a:rPr lang="en-US" sz="2200" dirty="0">
                <a:effectLst/>
                <a:ea typeface="+mn-lt"/>
                <a:cs typeface="+mn-lt"/>
              </a:rPr>
              <a:t>, </a:t>
            </a:r>
            <a:r>
              <a:rPr lang="en-US" sz="2200" dirty="0">
                <a:ea typeface="+mn-lt"/>
                <a:cs typeface="+mn-lt"/>
              </a:rPr>
              <a:t>SOD). These improvements in cognitive function suggest that </a:t>
            </a:r>
            <a:r>
              <a:rPr lang="en-US" sz="2200" dirty="0">
                <a:effectLst/>
                <a:ea typeface="+mn-lt"/>
                <a:cs typeface="+mn-lt"/>
              </a:rPr>
              <a:t>SGB </a:t>
            </a:r>
            <a:r>
              <a:rPr lang="en-US" sz="2200" dirty="0">
                <a:ea typeface="+mn-lt"/>
                <a:cs typeface="+mn-lt"/>
              </a:rPr>
              <a:t>could </a:t>
            </a:r>
            <a:r>
              <a:rPr lang="en-US" sz="2200" dirty="0">
                <a:effectLst/>
                <a:ea typeface="+mn-lt"/>
                <a:cs typeface="+mn-lt"/>
              </a:rPr>
              <a:t>be a </a:t>
            </a:r>
            <a:r>
              <a:rPr lang="en-US" sz="2200" dirty="0">
                <a:ea typeface="+mn-lt"/>
                <a:cs typeface="+mn-lt"/>
              </a:rPr>
              <a:t>valuable intervention </a:t>
            </a:r>
            <a:r>
              <a:rPr lang="en-US" sz="2200" dirty="0">
                <a:solidFill>
                  <a:srgbClr val="000000"/>
                </a:solidFill>
                <a:effectLst/>
                <a:ea typeface="+mn-lt"/>
                <a:cs typeface="+mn-lt"/>
              </a:rPr>
              <a:t>for </a:t>
            </a:r>
            <a:r>
              <a:rPr lang="en-US" sz="2200" dirty="0">
                <a:solidFill>
                  <a:srgbClr val="000000"/>
                </a:solidFill>
                <a:ea typeface="+mn-lt"/>
                <a:cs typeface="+mn-lt"/>
              </a:rPr>
              <a:t>managing postoperative cognitive </a:t>
            </a:r>
            <a:r>
              <a:rPr lang="en-US" sz="2200" dirty="0">
                <a:solidFill>
                  <a:srgbClr val="000000"/>
                </a:solidFill>
                <a:effectLst/>
                <a:ea typeface="+mn-lt"/>
                <a:cs typeface="+mn-lt"/>
              </a:rPr>
              <a:t>dysfunction </a:t>
            </a:r>
            <a:r>
              <a:rPr lang="en-US" sz="2200" dirty="0">
                <a:solidFill>
                  <a:srgbClr val="000000"/>
                </a:solidFill>
                <a:ea typeface="+mn-lt"/>
                <a:cs typeface="+mn-lt"/>
              </a:rPr>
              <a:t>(POCD) and potentially other forms of cognitive decline</a:t>
            </a:r>
            <a:r>
              <a:rPr lang="en-US" sz="2200" dirty="0">
                <a:solidFill>
                  <a:srgbClr val="000000"/>
                </a:solidFill>
                <a:effectLst/>
                <a:ea typeface="+mn-lt"/>
                <a:cs typeface="+mn-lt"/>
              </a:rPr>
              <a:t>, such as those </a:t>
            </a:r>
            <a:r>
              <a:rPr lang="en-US" sz="2200" dirty="0">
                <a:solidFill>
                  <a:srgbClr val="000000"/>
                </a:solidFill>
                <a:ea typeface="+mn-lt"/>
                <a:cs typeface="+mn-lt"/>
              </a:rPr>
              <a:t>seen in aging or neurodegenerative conditions.</a:t>
            </a:r>
            <a:endParaRPr lang="en-US" sz="2200" dirty="0">
              <a:ea typeface="+mn-lt"/>
              <a:cs typeface="+mn-lt"/>
            </a:endParaRPr>
          </a:p>
          <a:p>
            <a:pPr marL="285750" indent="-285750">
              <a:buFont typeface="Arial"/>
              <a:buChar char="•"/>
            </a:pPr>
            <a:r>
              <a:rPr lang="en-US" sz="2200" b="1" dirty="0">
                <a:solidFill>
                  <a:srgbClr val="000000"/>
                </a:solidFill>
                <a:ea typeface="+mn-lt"/>
                <a:cs typeface="+mn-lt"/>
              </a:rPr>
              <a:t>Cardioprotective </a:t>
            </a:r>
            <a:r>
              <a:rPr lang="en-US" sz="2200" b="1" dirty="0">
                <a:solidFill>
                  <a:srgbClr val="000000"/>
                </a:solidFill>
                <a:effectLst/>
                <a:ea typeface="+mn-lt"/>
                <a:cs typeface="+mn-lt"/>
              </a:rPr>
              <a:t>and </a:t>
            </a:r>
            <a:r>
              <a:rPr lang="en-US" sz="2200" b="1" dirty="0">
                <a:solidFill>
                  <a:srgbClr val="000000"/>
                </a:solidFill>
                <a:ea typeface="+mn-lt"/>
                <a:cs typeface="+mn-lt"/>
              </a:rPr>
              <a:t>Endothelial Benefits</a:t>
            </a:r>
            <a:r>
              <a:rPr lang="en-US" sz="2200" dirty="0">
                <a:solidFill>
                  <a:srgbClr val="000000"/>
                </a:solidFill>
                <a:ea typeface="+mn-lt"/>
                <a:cs typeface="+mn-lt"/>
              </a:rPr>
              <a:t>: In animal models of myocardial infarction </a:t>
            </a:r>
            <a:r>
              <a:rPr lang="en-US" sz="2200" dirty="0">
                <a:solidFill>
                  <a:srgbClr val="000000"/>
                </a:solidFill>
                <a:effectLst/>
                <a:ea typeface="+mn-lt"/>
                <a:cs typeface="+mn-lt"/>
              </a:rPr>
              <a:t>(</a:t>
            </a:r>
            <a:r>
              <a:rPr lang="en-US" sz="2200" dirty="0">
                <a:solidFill>
                  <a:srgbClr val="000000"/>
                </a:solidFill>
                <a:ea typeface="+mn-lt"/>
                <a:cs typeface="+mn-lt"/>
              </a:rPr>
              <a:t>MI), left-sided SGB </a:t>
            </a:r>
            <a:r>
              <a:rPr lang="en-US" sz="2200" dirty="0">
                <a:solidFill>
                  <a:srgbClr val="000000"/>
                </a:solidFill>
                <a:effectLst/>
                <a:ea typeface="+mn-lt"/>
                <a:cs typeface="+mn-lt"/>
              </a:rPr>
              <a:t>demonstrated </a:t>
            </a:r>
            <a:r>
              <a:rPr lang="en-US" sz="2200" dirty="0">
                <a:solidFill>
                  <a:srgbClr val="000000"/>
                </a:solidFill>
                <a:ea typeface="+mn-lt"/>
                <a:cs typeface="+mn-lt"/>
              </a:rPr>
              <a:t>significant improvements </a:t>
            </a:r>
            <a:r>
              <a:rPr lang="en-US" sz="2200" dirty="0">
                <a:solidFill>
                  <a:srgbClr val="000000"/>
                </a:solidFill>
                <a:effectLst/>
                <a:ea typeface="+mn-lt"/>
                <a:cs typeface="+mn-lt"/>
              </a:rPr>
              <a:t>in </a:t>
            </a:r>
            <a:r>
              <a:rPr lang="en-US" sz="2200" dirty="0">
                <a:solidFill>
                  <a:srgbClr val="000000"/>
                </a:solidFill>
                <a:ea typeface="+mn-lt"/>
                <a:cs typeface="+mn-lt"/>
              </a:rPr>
              <a:t>endothelial and cardiac function. The upregulation of vasodilation-related genes such as NOS3 and </a:t>
            </a:r>
            <a:r>
              <a:rPr lang="en-US" sz="2200" dirty="0">
                <a:solidFill>
                  <a:srgbClr val="000000"/>
                </a:solidFill>
                <a:effectLst/>
                <a:ea typeface="+mn-lt"/>
                <a:cs typeface="+mn-lt"/>
              </a:rPr>
              <a:t>the </a:t>
            </a:r>
            <a:r>
              <a:rPr lang="en-US" sz="2200" dirty="0">
                <a:solidFill>
                  <a:srgbClr val="000000"/>
                </a:solidFill>
                <a:ea typeface="+mn-lt"/>
                <a:cs typeface="+mn-lt"/>
              </a:rPr>
              <a:t>reduction </a:t>
            </a:r>
            <a:r>
              <a:rPr lang="en-US" sz="2200" dirty="0">
                <a:solidFill>
                  <a:srgbClr val="000000"/>
                </a:solidFill>
                <a:effectLst/>
                <a:ea typeface="+mn-lt"/>
                <a:cs typeface="+mn-lt"/>
              </a:rPr>
              <a:t>of </a:t>
            </a:r>
            <a:r>
              <a:rPr lang="en-US" sz="2200" dirty="0">
                <a:solidFill>
                  <a:srgbClr val="000000"/>
                </a:solidFill>
                <a:ea typeface="+mn-lt"/>
                <a:cs typeface="+mn-lt"/>
              </a:rPr>
              <a:t>pro-inflammatory cytokines contribute to better vascular health</a:t>
            </a:r>
            <a:r>
              <a:rPr lang="en-US" sz="2200" dirty="0">
                <a:solidFill>
                  <a:srgbClr val="000000"/>
                </a:solidFill>
                <a:effectLst/>
                <a:ea typeface="+mn-lt"/>
                <a:cs typeface="+mn-lt"/>
              </a:rPr>
              <a:t>, </a:t>
            </a:r>
            <a:r>
              <a:rPr lang="en-US" sz="2200" dirty="0">
                <a:solidFill>
                  <a:srgbClr val="000000"/>
                </a:solidFill>
                <a:ea typeface="+mn-lt"/>
                <a:cs typeface="+mn-lt"/>
              </a:rPr>
              <a:t>potentially offering </a:t>
            </a:r>
            <a:r>
              <a:rPr lang="en-US" sz="2200" dirty="0">
                <a:solidFill>
                  <a:srgbClr val="000000"/>
                </a:solidFill>
                <a:effectLst/>
                <a:ea typeface="+mn-lt"/>
                <a:cs typeface="+mn-lt"/>
              </a:rPr>
              <a:t>a </a:t>
            </a:r>
            <a:r>
              <a:rPr lang="en-US" sz="2200" dirty="0">
                <a:solidFill>
                  <a:srgbClr val="000000"/>
                </a:solidFill>
                <a:ea typeface="+mn-lt"/>
                <a:cs typeface="+mn-lt"/>
              </a:rPr>
              <a:t>novel therapeutic strategy </a:t>
            </a:r>
            <a:r>
              <a:rPr lang="en-US" sz="2200" dirty="0">
                <a:solidFill>
                  <a:srgbClr val="000000"/>
                </a:solidFill>
                <a:effectLst/>
                <a:ea typeface="+mn-lt"/>
                <a:cs typeface="+mn-lt"/>
              </a:rPr>
              <a:t>for </a:t>
            </a:r>
            <a:r>
              <a:rPr lang="en-US" sz="2200" dirty="0">
                <a:solidFill>
                  <a:srgbClr val="000000"/>
                </a:solidFill>
                <a:ea typeface="+mn-lt"/>
                <a:cs typeface="+mn-lt"/>
              </a:rPr>
              <a:t>patients with coronary heart disease or other cardiovascular conditions.</a:t>
            </a:r>
            <a:endParaRPr lang="en-US" sz="2200" dirty="0">
              <a:ea typeface="+mn-lt"/>
              <a:cs typeface="+mn-lt"/>
            </a:endParaRPr>
          </a:p>
          <a:p>
            <a:pPr marL="285750" indent="-285750">
              <a:buFont typeface="Arial"/>
              <a:buChar char="•"/>
            </a:pPr>
            <a:r>
              <a:rPr lang="en-US" sz="2200" b="1" dirty="0">
                <a:solidFill>
                  <a:srgbClr val="000000"/>
                </a:solidFill>
                <a:ea typeface="+mn-lt"/>
                <a:cs typeface="+mn-lt"/>
              </a:rPr>
              <a:t>Reduction </a:t>
            </a:r>
            <a:r>
              <a:rPr lang="en-US" sz="2200" b="1" dirty="0">
                <a:solidFill>
                  <a:srgbClr val="000000"/>
                </a:solidFill>
                <a:effectLst/>
                <a:ea typeface="+mn-lt"/>
                <a:cs typeface="+mn-lt"/>
              </a:rPr>
              <a:t>of </a:t>
            </a:r>
            <a:r>
              <a:rPr lang="en-US" sz="2200" b="1" dirty="0">
                <a:solidFill>
                  <a:srgbClr val="000000"/>
                </a:solidFill>
                <a:ea typeface="+mn-lt"/>
                <a:cs typeface="+mn-lt"/>
              </a:rPr>
              <a:t>Oxidative Stress</a:t>
            </a:r>
            <a:r>
              <a:rPr lang="en-US" sz="2200" dirty="0">
                <a:solidFill>
                  <a:srgbClr val="000000"/>
                </a:solidFill>
                <a:ea typeface="+mn-lt"/>
                <a:cs typeface="+mn-lt"/>
              </a:rPr>
              <a:t>: SGB’s ability </a:t>
            </a:r>
            <a:r>
              <a:rPr lang="en-US" sz="2200" dirty="0">
                <a:solidFill>
                  <a:srgbClr val="000000"/>
                </a:solidFill>
                <a:effectLst/>
                <a:ea typeface="+mn-lt"/>
                <a:cs typeface="+mn-lt"/>
              </a:rPr>
              <a:t>to </a:t>
            </a:r>
            <a:r>
              <a:rPr lang="en-US" sz="2200" dirty="0">
                <a:solidFill>
                  <a:srgbClr val="000000"/>
                </a:solidFill>
                <a:ea typeface="+mn-lt"/>
                <a:cs typeface="+mn-lt"/>
              </a:rPr>
              <a:t>reduce oxidative stress</a:t>
            </a:r>
            <a:r>
              <a:rPr lang="en-US" sz="2200" dirty="0">
                <a:solidFill>
                  <a:srgbClr val="000000"/>
                </a:solidFill>
                <a:effectLst/>
                <a:ea typeface="+mn-lt"/>
                <a:cs typeface="+mn-lt"/>
              </a:rPr>
              <a:t>, as evidenced by the </a:t>
            </a:r>
            <a:r>
              <a:rPr lang="en-US" sz="2200" dirty="0">
                <a:solidFill>
                  <a:srgbClr val="000000"/>
                </a:solidFill>
                <a:ea typeface="+mn-lt"/>
                <a:cs typeface="+mn-lt"/>
              </a:rPr>
              <a:t>modulation of IL-6 and SOD levels, provides a mechanism for its broader therapeutic effects</a:t>
            </a:r>
            <a:r>
              <a:rPr lang="en-US" sz="2200" dirty="0">
                <a:solidFill>
                  <a:srgbClr val="000000"/>
                </a:solidFill>
                <a:effectLst/>
                <a:ea typeface="+mn-lt"/>
                <a:cs typeface="+mn-lt"/>
              </a:rPr>
              <a:t>. </a:t>
            </a:r>
            <a:r>
              <a:rPr lang="en-US" sz="2200" dirty="0">
                <a:solidFill>
                  <a:srgbClr val="000000"/>
                </a:solidFill>
                <a:ea typeface="+mn-lt"/>
                <a:cs typeface="+mn-lt"/>
              </a:rPr>
              <a:t>By reducing oxidative damage, SGB </a:t>
            </a:r>
            <a:r>
              <a:rPr lang="en-US" sz="2200" dirty="0">
                <a:solidFill>
                  <a:srgbClr val="000000"/>
                </a:solidFill>
                <a:effectLst/>
                <a:ea typeface="+mn-lt"/>
                <a:cs typeface="+mn-lt"/>
              </a:rPr>
              <a:t>may </a:t>
            </a:r>
            <a:r>
              <a:rPr lang="en-US" sz="2200" dirty="0">
                <a:solidFill>
                  <a:srgbClr val="000000"/>
                </a:solidFill>
                <a:ea typeface="+mn-lt"/>
                <a:cs typeface="+mn-lt"/>
              </a:rPr>
              <a:t>help reverse or slow the effects of biological aging and prevent the exacerbation of age-related diseases. This suggests that SGB could </a:t>
            </a:r>
            <a:r>
              <a:rPr lang="en-US" sz="2200" dirty="0">
                <a:solidFill>
                  <a:srgbClr val="000000"/>
                </a:solidFill>
                <a:effectLst/>
                <a:ea typeface="+mn-lt"/>
                <a:cs typeface="+mn-lt"/>
              </a:rPr>
              <a:t>be </a:t>
            </a:r>
            <a:r>
              <a:rPr lang="en-US" sz="2200" dirty="0">
                <a:solidFill>
                  <a:srgbClr val="000000"/>
                </a:solidFill>
                <a:ea typeface="+mn-lt"/>
                <a:cs typeface="+mn-lt"/>
              </a:rPr>
              <a:t>an adjunctive treatment for aging-related conditions, improving both systemic and cognitive health.</a:t>
            </a:r>
            <a:endParaRPr lang="en-US" sz="2200" dirty="0">
              <a:ea typeface="+mn-lt"/>
              <a:cs typeface="+mn-lt"/>
            </a:endParaRPr>
          </a:p>
          <a:p>
            <a:pPr marL="285750" indent="-285750">
              <a:buFont typeface="Arial"/>
              <a:buChar char="•"/>
            </a:pPr>
            <a:r>
              <a:rPr lang="en-US" sz="2200" b="1" dirty="0">
                <a:solidFill>
                  <a:srgbClr val="000000"/>
                </a:solidFill>
                <a:ea typeface="+mn-lt"/>
                <a:cs typeface="+mn-lt"/>
              </a:rPr>
              <a:t>Sympathetic Nervous System Modulation</a:t>
            </a:r>
            <a:r>
              <a:rPr lang="en-US" sz="2200" dirty="0">
                <a:solidFill>
                  <a:srgbClr val="000000"/>
                </a:solidFill>
                <a:ea typeface="+mn-lt"/>
                <a:cs typeface="+mn-lt"/>
              </a:rPr>
              <a:t>: The interaction between the sympathetic nervous system (SNS) and immune responses </a:t>
            </a:r>
            <a:r>
              <a:rPr lang="en-US" sz="2200" dirty="0">
                <a:solidFill>
                  <a:srgbClr val="000000"/>
                </a:solidFill>
                <a:effectLst/>
                <a:ea typeface="+mn-lt"/>
                <a:cs typeface="+mn-lt"/>
              </a:rPr>
              <a:t>via </a:t>
            </a:r>
            <a:r>
              <a:rPr lang="en-US" sz="2200" dirty="0">
                <a:solidFill>
                  <a:srgbClr val="000000"/>
                </a:solidFill>
                <a:ea typeface="+mn-lt"/>
                <a:cs typeface="+mn-lt"/>
              </a:rPr>
              <a:t>anatomical connections to the bone marrow, thymus, and spleen is central to the beneficial effects of SGB. By modulating SNS activity, </a:t>
            </a:r>
            <a:r>
              <a:rPr lang="en-US" sz="2200" dirty="0">
                <a:solidFill>
                  <a:srgbClr val="000000"/>
                </a:solidFill>
                <a:effectLst/>
                <a:ea typeface="+mn-lt"/>
                <a:cs typeface="+mn-lt"/>
              </a:rPr>
              <a:t>SGB</a:t>
            </a:r>
            <a:r>
              <a:rPr lang="en-US" sz="2200" dirty="0">
                <a:solidFill>
                  <a:srgbClr val="000000"/>
                </a:solidFill>
                <a:ea typeface="+mn-lt"/>
                <a:cs typeface="+mn-lt"/>
              </a:rPr>
              <a:t> reduces inflammation and promotes systemic homeostasis</a:t>
            </a:r>
            <a:r>
              <a:rPr lang="en-US" sz="2200" dirty="0">
                <a:solidFill>
                  <a:srgbClr val="000000"/>
                </a:solidFill>
                <a:effectLst/>
                <a:ea typeface="+mn-lt"/>
                <a:cs typeface="+mn-lt"/>
              </a:rPr>
              <a:t>, which </a:t>
            </a:r>
            <a:r>
              <a:rPr lang="en-US" sz="2200" dirty="0">
                <a:solidFill>
                  <a:srgbClr val="000000"/>
                </a:solidFill>
                <a:ea typeface="+mn-lt"/>
                <a:cs typeface="+mn-lt"/>
              </a:rPr>
              <a:t>likely contributes </a:t>
            </a:r>
            <a:r>
              <a:rPr lang="en-US" sz="2200" dirty="0">
                <a:solidFill>
                  <a:srgbClr val="000000"/>
                </a:solidFill>
                <a:effectLst/>
                <a:ea typeface="+mn-lt"/>
                <a:cs typeface="+mn-lt"/>
              </a:rPr>
              <a:t>to </a:t>
            </a:r>
            <a:r>
              <a:rPr lang="en-US" sz="2200" dirty="0">
                <a:solidFill>
                  <a:srgbClr val="000000"/>
                </a:solidFill>
                <a:ea typeface="+mn-lt"/>
                <a:cs typeface="+mn-lt"/>
              </a:rPr>
              <a:t>its diverse clinical benefits.</a:t>
            </a:r>
            <a:endParaRPr lang="en-US" sz="2200" dirty="0">
              <a:ea typeface="+mn-lt"/>
              <a:cs typeface="+mn-lt"/>
            </a:endParaRPr>
          </a:p>
          <a:p>
            <a:endParaRPr lang="en-US" dirty="0"/>
          </a:p>
        </p:txBody>
      </p:sp>
      <p:sp>
        <p:nvSpPr>
          <p:cNvPr id="19" name="TextBox 18">
            <a:extLst>
              <a:ext uri="{FF2B5EF4-FFF2-40B4-BE49-F238E27FC236}">
                <a16:creationId xmlns:a16="http://schemas.microsoft.com/office/drawing/2014/main" id="{88658AF9-65D4-7A44-64AA-CE284113F9BF}"/>
              </a:ext>
            </a:extLst>
          </p:cNvPr>
          <p:cNvSpPr txBox="1"/>
          <p:nvPr/>
        </p:nvSpPr>
        <p:spPr>
          <a:xfrm>
            <a:off x="3702585" y="9547305"/>
            <a:ext cx="6764862" cy="584775"/>
          </a:xfrm>
          <a:prstGeom prst="rect">
            <a:avLst/>
          </a:prstGeom>
          <a:solidFill>
            <a:schemeClr val="tx1"/>
          </a:solidFill>
          <a:effectLst>
            <a:outerShdw blurRad="50800" dist="38100" dir="2700000" algn="tl" rotWithShape="0">
              <a:prstClr val="black">
                <a:alpha val="40000"/>
              </a:prstClr>
            </a:outerShdw>
            <a:reflection blurRad="6350" stA="52000" endA="300" endPos="35000" dir="5400000" sy="-100000" algn="bl" rotWithShape="0"/>
          </a:effectLst>
        </p:spPr>
        <p:txBody>
          <a:bodyPr wrap="square" lIns="91440" tIns="45720" rIns="91440" bIns="45720" rtlCol="0" anchor="t">
            <a:spAutoFit/>
          </a:bodyPr>
          <a:lstStyle/>
          <a:p>
            <a:pPr algn="ctr"/>
            <a:r>
              <a:rPr lang="en-US" sz="3200" dirty="0">
                <a:solidFill>
                  <a:schemeClr val="bg1"/>
                </a:solidFill>
                <a:latin typeface="Bangla MN"/>
                <a:ea typeface="Bangla MN" charset="0"/>
                <a:cs typeface="Bangla MN" charset="0"/>
              </a:rPr>
              <a:t>Hypothesis </a:t>
            </a:r>
            <a:endParaRPr lang="en-US" sz="3200" dirty="0">
              <a:solidFill>
                <a:schemeClr val="bg1"/>
              </a:solidFill>
              <a:latin typeface="Bangla MN" charset="0"/>
              <a:ea typeface="Bangla MN" charset="0"/>
              <a:cs typeface="Bangla MN" charset="0"/>
            </a:endParaRPr>
          </a:p>
        </p:txBody>
      </p:sp>
      <p:sp>
        <p:nvSpPr>
          <p:cNvPr id="21" name="TextBox 20">
            <a:extLst>
              <a:ext uri="{FF2B5EF4-FFF2-40B4-BE49-F238E27FC236}">
                <a16:creationId xmlns:a16="http://schemas.microsoft.com/office/drawing/2014/main" id="{FAA23947-73DF-CACF-DDF2-6DAC3DE0EF79}"/>
              </a:ext>
            </a:extLst>
          </p:cNvPr>
          <p:cNvSpPr txBox="1"/>
          <p:nvPr/>
        </p:nvSpPr>
        <p:spPr>
          <a:xfrm>
            <a:off x="3702585" y="12341404"/>
            <a:ext cx="6764862" cy="584775"/>
          </a:xfrm>
          <a:prstGeom prst="rect">
            <a:avLst/>
          </a:prstGeom>
          <a:solidFill>
            <a:schemeClr val="tx1"/>
          </a:solidFill>
          <a:effectLst>
            <a:outerShdw blurRad="50800" dist="38100" dir="2700000" algn="tl" rotWithShape="0">
              <a:prstClr val="black">
                <a:alpha val="40000"/>
              </a:prstClr>
            </a:outerShdw>
            <a:reflection blurRad="6350" stA="52000" endA="300" endPos="35000" dir="5400000" sy="-100000" algn="bl" rotWithShape="0"/>
          </a:effectLst>
        </p:spPr>
        <p:txBody>
          <a:bodyPr wrap="square" lIns="91440" tIns="45720" rIns="91440" bIns="45720" rtlCol="0" anchor="t">
            <a:spAutoFit/>
          </a:bodyPr>
          <a:lstStyle/>
          <a:p>
            <a:pPr algn="ctr"/>
            <a:r>
              <a:rPr lang="en-US" sz="3200" dirty="0">
                <a:solidFill>
                  <a:schemeClr val="bg1"/>
                </a:solidFill>
                <a:latin typeface="Bangla MN"/>
                <a:ea typeface="Bangla MN" charset="0"/>
                <a:cs typeface="Bangla MN" charset="0"/>
              </a:rPr>
              <a:t>methods </a:t>
            </a:r>
            <a:endParaRPr lang="en-US" sz="3200" dirty="0">
              <a:solidFill>
                <a:schemeClr val="bg1"/>
              </a:solidFill>
              <a:latin typeface="Bangla MN" charset="0"/>
              <a:ea typeface="Bangla MN" charset="0"/>
              <a:cs typeface="Bangla MN" charset="0"/>
            </a:endParaRPr>
          </a:p>
        </p:txBody>
      </p:sp>
      <p:sp>
        <p:nvSpPr>
          <p:cNvPr id="22" name="TextBox 21">
            <a:extLst>
              <a:ext uri="{FF2B5EF4-FFF2-40B4-BE49-F238E27FC236}">
                <a16:creationId xmlns:a16="http://schemas.microsoft.com/office/drawing/2014/main" id="{71ECCC1A-9C82-8D13-0BF8-A36B057EDBCB}"/>
              </a:ext>
            </a:extLst>
          </p:cNvPr>
          <p:cNvSpPr txBox="1"/>
          <p:nvPr/>
        </p:nvSpPr>
        <p:spPr>
          <a:xfrm>
            <a:off x="21763569" y="5424253"/>
            <a:ext cx="6764862" cy="584775"/>
          </a:xfrm>
          <a:prstGeom prst="rect">
            <a:avLst/>
          </a:prstGeom>
          <a:solidFill>
            <a:schemeClr val="tx1"/>
          </a:solidFill>
          <a:effectLst>
            <a:outerShdw blurRad="50800" dist="38100" dir="2700000" algn="tl" rotWithShape="0">
              <a:prstClr val="black">
                <a:alpha val="40000"/>
              </a:prstClr>
            </a:outerShdw>
            <a:reflection blurRad="6350" stA="52000" endA="300" endPos="35000" dir="5400000" sy="-100000" algn="bl" rotWithShape="0"/>
          </a:effectLst>
        </p:spPr>
        <p:txBody>
          <a:bodyPr wrap="square" lIns="91440" tIns="45720" rIns="91440" bIns="45720" rtlCol="0" anchor="t">
            <a:spAutoFit/>
          </a:bodyPr>
          <a:lstStyle/>
          <a:p>
            <a:pPr algn="ctr"/>
            <a:r>
              <a:rPr lang="en-US" sz="3200" dirty="0">
                <a:solidFill>
                  <a:schemeClr val="bg1"/>
                </a:solidFill>
                <a:latin typeface="Bangla MN"/>
                <a:ea typeface="Bangla MN" charset="0"/>
                <a:cs typeface="Bangla MN" charset="0"/>
              </a:rPr>
              <a:t>Discussion</a:t>
            </a:r>
            <a:endParaRPr lang="en-US" sz="3200" dirty="0">
              <a:solidFill>
                <a:schemeClr val="bg1"/>
              </a:solidFill>
              <a:latin typeface="Bangla MN" charset="0"/>
              <a:ea typeface="Bangla MN" charset="0"/>
              <a:cs typeface="Bangla MN" charset="0"/>
            </a:endParaRPr>
          </a:p>
        </p:txBody>
      </p:sp>
      <p:sp>
        <p:nvSpPr>
          <p:cNvPr id="23" name="TextBox 22">
            <a:extLst>
              <a:ext uri="{FF2B5EF4-FFF2-40B4-BE49-F238E27FC236}">
                <a16:creationId xmlns:a16="http://schemas.microsoft.com/office/drawing/2014/main" id="{3202599C-3CB6-1E95-5EB7-A10C6A9DC8E3}"/>
              </a:ext>
            </a:extLst>
          </p:cNvPr>
          <p:cNvSpPr txBox="1"/>
          <p:nvPr/>
        </p:nvSpPr>
        <p:spPr>
          <a:xfrm>
            <a:off x="21521391" y="18049819"/>
            <a:ext cx="6764862" cy="584775"/>
          </a:xfrm>
          <a:prstGeom prst="rect">
            <a:avLst/>
          </a:prstGeom>
          <a:solidFill>
            <a:schemeClr val="tx1"/>
          </a:solidFill>
          <a:effectLst>
            <a:outerShdw blurRad="50800" dist="38100" dir="2700000" algn="tl" rotWithShape="0">
              <a:prstClr val="black">
                <a:alpha val="40000"/>
              </a:prstClr>
            </a:outerShdw>
            <a:reflection blurRad="6350" stA="52000" endA="300" endPos="35000" dir="5400000" sy="-100000" algn="bl" rotWithShape="0"/>
          </a:effectLst>
        </p:spPr>
        <p:txBody>
          <a:bodyPr wrap="square" lIns="91440" tIns="45720" rIns="91440" bIns="45720" rtlCol="0" anchor="t">
            <a:spAutoFit/>
          </a:bodyPr>
          <a:lstStyle/>
          <a:p>
            <a:pPr algn="ctr"/>
            <a:r>
              <a:rPr lang="en-US" sz="3200" dirty="0">
                <a:solidFill>
                  <a:schemeClr val="bg1"/>
                </a:solidFill>
                <a:latin typeface="Bangla MN"/>
                <a:ea typeface="Bangla MN" charset="0"/>
                <a:cs typeface="Bangla MN" charset="0"/>
              </a:rPr>
              <a:t>Conclusion</a:t>
            </a:r>
            <a:endParaRPr lang="en-US" sz="3200" dirty="0">
              <a:solidFill>
                <a:schemeClr val="bg1"/>
              </a:solidFill>
              <a:latin typeface="Bangla MN" charset="0"/>
              <a:ea typeface="Bangla MN" charset="0"/>
              <a:cs typeface="Bangla MN" charset="0"/>
            </a:endParaRPr>
          </a:p>
        </p:txBody>
      </p:sp>
      <p:sp>
        <p:nvSpPr>
          <p:cNvPr id="25" name="TextBox 24">
            <a:extLst>
              <a:ext uri="{FF2B5EF4-FFF2-40B4-BE49-F238E27FC236}">
                <a16:creationId xmlns:a16="http://schemas.microsoft.com/office/drawing/2014/main" id="{A479D73E-0DF7-1FF5-571C-B3745E7953D8}"/>
              </a:ext>
            </a:extLst>
          </p:cNvPr>
          <p:cNvSpPr txBox="1"/>
          <p:nvPr/>
        </p:nvSpPr>
        <p:spPr>
          <a:xfrm>
            <a:off x="39262063" y="16223803"/>
            <a:ext cx="6764862" cy="584775"/>
          </a:xfrm>
          <a:prstGeom prst="rect">
            <a:avLst/>
          </a:prstGeom>
          <a:solidFill>
            <a:schemeClr val="tx1"/>
          </a:solidFill>
          <a:effectLst>
            <a:outerShdw blurRad="50800" dist="38100" dir="2700000" algn="tl" rotWithShape="0">
              <a:prstClr val="black">
                <a:alpha val="40000"/>
              </a:prstClr>
            </a:outerShdw>
            <a:reflection blurRad="6350" stA="52000" endA="300" endPos="35000" dir="5400000" sy="-100000" algn="bl" rotWithShape="0"/>
          </a:effectLst>
        </p:spPr>
        <p:txBody>
          <a:bodyPr wrap="square" lIns="91440" tIns="45720" rIns="91440" bIns="45720" rtlCol="0" anchor="t">
            <a:spAutoFit/>
          </a:bodyPr>
          <a:lstStyle/>
          <a:p>
            <a:pPr algn="ctr"/>
            <a:r>
              <a:rPr lang="en-US" sz="3200" dirty="0">
                <a:solidFill>
                  <a:schemeClr val="bg1"/>
                </a:solidFill>
                <a:latin typeface="Bangla MN"/>
                <a:ea typeface="Bangla MN" charset="0"/>
                <a:cs typeface="Bangla MN" charset="0"/>
              </a:rPr>
              <a:t>References </a:t>
            </a:r>
            <a:endParaRPr lang="en-US" sz="3200" dirty="0">
              <a:solidFill>
                <a:schemeClr val="bg1"/>
              </a:solidFill>
              <a:latin typeface="Bangla MN" charset="0"/>
              <a:ea typeface="Bangla MN" charset="0"/>
              <a:cs typeface="Bangla MN" charset="0"/>
            </a:endParaRPr>
          </a:p>
        </p:txBody>
      </p:sp>
      <p:sp>
        <p:nvSpPr>
          <p:cNvPr id="26" name="TextBox 25">
            <a:extLst>
              <a:ext uri="{FF2B5EF4-FFF2-40B4-BE49-F238E27FC236}">
                <a16:creationId xmlns:a16="http://schemas.microsoft.com/office/drawing/2014/main" id="{D652CE55-33D6-6703-2C24-957A1B0ECBEF}"/>
              </a:ext>
            </a:extLst>
          </p:cNvPr>
          <p:cNvSpPr txBox="1"/>
          <p:nvPr/>
        </p:nvSpPr>
        <p:spPr>
          <a:xfrm>
            <a:off x="3702585" y="19404019"/>
            <a:ext cx="6764862" cy="584775"/>
          </a:xfrm>
          <a:prstGeom prst="rect">
            <a:avLst/>
          </a:prstGeom>
          <a:solidFill>
            <a:schemeClr val="tx1"/>
          </a:solidFill>
          <a:effectLst>
            <a:outerShdw blurRad="50800" dist="38100" dir="2700000" algn="tl" rotWithShape="0">
              <a:prstClr val="black">
                <a:alpha val="40000"/>
              </a:prstClr>
            </a:outerShdw>
            <a:reflection blurRad="6350" stA="52000" endA="300" endPos="35000" dir="5400000" sy="-100000" algn="bl" rotWithShape="0"/>
          </a:effectLst>
        </p:spPr>
        <p:txBody>
          <a:bodyPr wrap="square" lIns="91440" tIns="45720" rIns="91440" bIns="45720" rtlCol="0" anchor="t">
            <a:spAutoFit/>
          </a:bodyPr>
          <a:lstStyle/>
          <a:p>
            <a:pPr algn="ctr"/>
            <a:r>
              <a:rPr lang="en-US" sz="3200" dirty="0">
                <a:solidFill>
                  <a:schemeClr val="bg1"/>
                </a:solidFill>
                <a:latin typeface="Bangla MN"/>
                <a:ea typeface="Bangla MN" charset="0"/>
                <a:cs typeface="Bangla MN" charset="0"/>
              </a:rPr>
              <a:t>Results </a:t>
            </a:r>
            <a:endParaRPr lang="en-US" sz="3200" dirty="0">
              <a:solidFill>
                <a:schemeClr val="bg1"/>
              </a:solidFill>
              <a:latin typeface="Bangla MN" charset="0"/>
              <a:ea typeface="Bangla MN" charset="0"/>
              <a:cs typeface="Bangla MN" charset="0"/>
            </a:endParaRPr>
          </a:p>
        </p:txBody>
      </p:sp>
    </p:spTree>
    <p:extLst>
      <p:ext uri="{BB962C8B-B14F-4D97-AF65-F5344CB8AC3E}">
        <p14:creationId xmlns:p14="http://schemas.microsoft.com/office/powerpoint/2010/main" val="1343041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3173</TotalTime>
  <Words>1989</Words>
  <Application>Microsoft Office PowerPoint</Application>
  <PresentationFormat>Custom</PresentationFormat>
  <Paragraphs>77</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Arial</vt:lpstr>
      <vt:lpstr>Bangla MN</vt:lpstr>
      <vt:lpstr>Calibri</vt:lpstr>
      <vt:lpstr>Calibri Light</vt:lpstr>
      <vt:lpstr>Times New Roman</vt:lpstr>
      <vt:lpstr>Trade Gothic LT W01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Duricka</dc:creator>
  <cp:lastModifiedBy>kevin marmo</cp:lastModifiedBy>
  <cp:revision>142</cp:revision>
  <dcterms:created xsi:type="dcterms:W3CDTF">2021-09-22T18:19:18Z</dcterms:created>
  <dcterms:modified xsi:type="dcterms:W3CDTF">2025-03-20T15:31:53Z</dcterms:modified>
</cp:coreProperties>
</file>